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handoutMasterIdLst>
    <p:handoutMasterId r:id="rId29"/>
  </p:handoutMasterIdLst>
  <p:sldIdLst>
    <p:sldId id="293" r:id="rId3"/>
    <p:sldId id="299" r:id="rId4"/>
    <p:sldId id="270" r:id="rId5"/>
    <p:sldId id="269" r:id="rId6"/>
    <p:sldId id="273" r:id="rId7"/>
    <p:sldId id="294" r:id="rId8"/>
    <p:sldId id="274" r:id="rId9"/>
    <p:sldId id="279" r:id="rId10"/>
    <p:sldId id="281" r:id="rId11"/>
    <p:sldId id="290" r:id="rId12"/>
    <p:sldId id="291" r:id="rId13"/>
    <p:sldId id="306" r:id="rId14"/>
    <p:sldId id="292" r:id="rId15"/>
    <p:sldId id="307" r:id="rId16"/>
    <p:sldId id="300" r:id="rId17"/>
    <p:sldId id="301" r:id="rId18"/>
    <p:sldId id="302" r:id="rId19"/>
    <p:sldId id="304" r:id="rId20"/>
    <p:sldId id="305" r:id="rId21"/>
    <p:sldId id="303" r:id="rId22"/>
    <p:sldId id="308" r:id="rId23"/>
    <p:sldId id="309" r:id="rId24"/>
    <p:sldId id="310" r:id="rId25"/>
    <p:sldId id="283" r:id="rId26"/>
    <p:sldId id="268" r:id="rId27"/>
  </p:sldIdLst>
  <p:sldSz cx="9144000" cy="6858000" type="screen4x3"/>
  <p:notesSz cx="11137900" cy="7053263"/>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3FAD06C-356E-4498-A0D5-CC1EAFBB0496}"/>
              </a:ext>
            </a:extLst>
          </p:cNvPr>
          <p:cNvSpPr>
            <a:spLocks noGrp="1"/>
          </p:cNvSpPr>
          <p:nvPr>
            <p:ph type="hdr" sz="quarter"/>
          </p:nvPr>
        </p:nvSpPr>
        <p:spPr>
          <a:xfrm>
            <a:off x="1" y="0"/>
            <a:ext cx="4825824" cy="353711"/>
          </a:xfrm>
          <a:prstGeom prst="rect">
            <a:avLst/>
          </a:prstGeom>
        </p:spPr>
        <p:txBody>
          <a:bodyPr vert="horz" lIns="100739" tIns="50370" rIns="100739" bIns="50370" rtlCol="0"/>
          <a:lstStyle>
            <a:lvl1pPr algn="l">
              <a:defRPr sz="1300"/>
            </a:lvl1pPr>
          </a:lstStyle>
          <a:p>
            <a:endParaRPr lang="en-US"/>
          </a:p>
        </p:txBody>
      </p:sp>
      <p:sp>
        <p:nvSpPr>
          <p:cNvPr id="3" name="Date Placeholder 2">
            <a:extLst>
              <a:ext uri="{FF2B5EF4-FFF2-40B4-BE49-F238E27FC236}">
                <a16:creationId xmlns:a16="http://schemas.microsoft.com/office/drawing/2014/main" xmlns="" id="{2FBC5FD2-1450-4C4F-96CC-8872132F9B7E}"/>
              </a:ext>
            </a:extLst>
          </p:cNvPr>
          <p:cNvSpPr>
            <a:spLocks noGrp="1"/>
          </p:cNvSpPr>
          <p:nvPr>
            <p:ph type="dt" sz="quarter" idx="1"/>
          </p:nvPr>
        </p:nvSpPr>
        <p:spPr>
          <a:xfrm>
            <a:off x="6309508" y="0"/>
            <a:ext cx="4825824" cy="353711"/>
          </a:xfrm>
          <a:prstGeom prst="rect">
            <a:avLst/>
          </a:prstGeom>
        </p:spPr>
        <p:txBody>
          <a:bodyPr vert="horz" lIns="100739" tIns="50370" rIns="100739" bIns="50370" rtlCol="0"/>
          <a:lstStyle>
            <a:lvl1pPr algn="r">
              <a:defRPr sz="1300"/>
            </a:lvl1pPr>
          </a:lstStyle>
          <a:p>
            <a:fld id="{22EFBA8B-24E5-432E-ADCF-0DF44A9DACE2}" type="datetimeFigureOut">
              <a:rPr lang="en-US" smtClean="0"/>
              <a:pPr/>
              <a:t>5/14/2018</a:t>
            </a:fld>
            <a:endParaRPr lang="en-US"/>
          </a:p>
        </p:txBody>
      </p:sp>
      <p:sp>
        <p:nvSpPr>
          <p:cNvPr id="4" name="Footer Placeholder 3">
            <a:extLst>
              <a:ext uri="{FF2B5EF4-FFF2-40B4-BE49-F238E27FC236}">
                <a16:creationId xmlns:a16="http://schemas.microsoft.com/office/drawing/2014/main" xmlns="" id="{92A442B1-F0C9-49D6-A896-2F35D8D46C0A}"/>
              </a:ext>
            </a:extLst>
          </p:cNvPr>
          <p:cNvSpPr>
            <a:spLocks noGrp="1"/>
          </p:cNvSpPr>
          <p:nvPr>
            <p:ph type="ftr" sz="quarter" idx="2"/>
          </p:nvPr>
        </p:nvSpPr>
        <p:spPr>
          <a:xfrm>
            <a:off x="1" y="6699553"/>
            <a:ext cx="4825824" cy="353711"/>
          </a:xfrm>
          <a:prstGeom prst="rect">
            <a:avLst/>
          </a:prstGeom>
        </p:spPr>
        <p:txBody>
          <a:bodyPr vert="horz" lIns="100739" tIns="50370" rIns="100739" bIns="50370"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xmlns="" id="{D2E42490-F668-4013-810B-33A9907E717B}"/>
              </a:ext>
            </a:extLst>
          </p:cNvPr>
          <p:cNvSpPr>
            <a:spLocks noGrp="1"/>
          </p:cNvSpPr>
          <p:nvPr>
            <p:ph type="sldNum" sz="quarter" idx="3"/>
          </p:nvPr>
        </p:nvSpPr>
        <p:spPr>
          <a:xfrm>
            <a:off x="6309508" y="6699553"/>
            <a:ext cx="4825824" cy="353711"/>
          </a:xfrm>
          <a:prstGeom prst="rect">
            <a:avLst/>
          </a:prstGeom>
        </p:spPr>
        <p:txBody>
          <a:bodyPr vert="horz" lIns="100739" tIns="50370" rIns="100739" bIns="50370" rtlCol="0" anchor="b"/>
          <a:lstStyle>
            <a:lvl1pPr algn="r">
              <a:defRPr sz="1300"/>
            </a:lvl1pPr>
          </a:lstStyle>
          <a:p>
            <a:fld id="{A58A3CB3-F0D2-4837-BBAA-E1C418695690}" type="slidenum">
              <a:rPr lang="en-US" smtClean="0"/>
              <a:pPr/>
              <a:t>‹#›</a:t>
            </a:fld>
            <a:endParaRPr lang="en-US"/>
          </a:p>
        </p:txBody>
      </p:sp>
    </p:spTree>
    <p:extLst>
      <p:ext uri="{BB962C8B-B14F-4D97-AF65-F5344CB8AC3E}">
        <p14:creationId xmlns:p14="http://schemas.microsoft.com/office/powerpoint/2010/main" xmlns="" val="290528297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826424" cy="352663"/>
          </a:xfrm>
          <a:prstGeom prst="rect">
            <a:avLst/>
          </a:prstGeom>
        </p:spPr>
        <p:txBody>
          <a:bodyPr vert="horz" lIns="103943" tIns="51972" rIns="103943" bIns="51972" rtlCol="0"/>
          <a:lstStyle>
            <a:lvl1pPr algn="l">
              <a:defRPr sz="1300"/>
            </a:lvl1pPr>
          </a:lstStyle>
          <a:p>
            <a:endParaRPr lang="id-ID"/>
          </a:p>
        </p:txBody>
      </p:sp>
      <p:sp>
        <p:nvSpPr>
          <p:cNvPr id="3" name="Date Placeholder 2"/>
          <p:cNvSpPr>
            <a:spLocks noGrp="1"/>
          </p:cNvSpPr>
          <p:nvPr>
            <p:ph type="dt" idx="1"/>
          </p:nvPr>
        </p:nvSpPr>
        <p:spPr>
          <a:xfrm>
            <a:off x="6308901" y="0"/>
            <a:ext cx="4826424" cy="352663"/>
          </a:xfrm>
          <a:prstGeom prst="rect">
            <a:avLst/>
          </a:prstGeom>
        </p:spPr>
        <p:txBody>
          <a:bodyPr vert="horz" lIns="103943" tIns="51972" rIns="103943" bIns="51972" rtlCol="0"/>
          <a:lstStyle>
            <a:lvl1pPr algn="r">
              <a:defRPr sz="1300"/>
            </a:lvl1pPr>
          </a:lstStyle>
          <a:p>
            <a:fld id="{107A73A0-E788-40AF-8F7A-E62BB08586D8}" type="datetimeFigureOut">
              <a:rPr lang="id-ID" smtClean="0"/>
              <a:pPr/>
              <a:t>14/05/2018</a:t>
            </a:fld>
            <a:endParaRPr lang="id-ID"/>
          </a:p>
        </p:txBody>
      </p:sp>
      <p:sp>
        <p:nvSpPr>
          <p:cNvPr id="4" name="Slide Image Placeholder 3"/>
          <p:cNvSpPr>
            <a:spLocks noGrp="1" noRot="1" noChangeAspect="1"/>
          </p:cNvSpPr>
          <p:nvPr>
            <p:ph type="sldImg" idx="2"/>
          </p:nvPr>
        </p:nvSpPr>
        <p:spPr>
          <a:xfrm>
            <a:off x="3805238" y="530225"/>
            <a:ext cx="3527425" cy="2644775"/>
          </a:xfrm>
          <a:prstGeom prst="rect">
            <a:avLst/>
          </a:prstGeom>
          <a:noFill/>
          <a:ln w="12700">
            <a:solidFill>
              <a:prstClr val="black"/>
            </a:solidFill>
          </a:ln>
        </p:spPr>
        <p:txBody>
          <a:bodyPr vert="horz" lIns="103943" tIns="51972" rIns="103943" bIns="51972" rtlCol="0" anchor="ctr"/>
          <a:lstStyle/>
          <a:p>
            <a:endParaRPr lang="id-ID"/>
          </a:p>
        </p:txBody>
      </p:sp>
      <p:sp>
        <p:nvSpPr>
          <p:cNvPr id="5" name="Notes Placeholder 4"/>
          <p:cNvSpPr>
            <a:spLocks noGrp="1"/>
          </p:cNvSpPr>
          <p:nvPr>
            <p:ph type="body" sz="quarter" idx="3"/>
          </p:nvPr>
        </p:nvSpPr>
        <p:spPr>
          <a:xfrm>
            <a:off x="1113792" y="3350301"/>
            <a:ext cx="8910319" cy="3173968"/>
          </a:xfrm>
          <a:prstGeom prst="rect">
            <a:avLst/>
          </a:prstGeom>
        </p:spPr>
        <p:txBody>
          <a:bodyPr vert="horz" lIns="103943" tIns="51972" rIns="103943" bIns="5197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1" y="6699376"/>
            <a:ext cx="4826424" cy="352663"/>
          </a:xfrm>
          <a:prstGeom prst="rect">
            <a:avLst/>
          </a:prstGeom>
        </p:spPr>
        <p:txBody>
          <a:bodyPr vert="horz" lIns="103943" tIns="51972" rIns="103943" bIns="51972" rtlCol="0" anchor="b"/>
          <a:lstStyle>
            <a:lvl1pPr algn="l">
              <a:defRPr sz="1300"/>
            </a:lvl1pPr>
          </a:lstStyle>
          <a:p>
            <a:endParaRPr lang="id-ID"/>
          </a:p>
        </p:txBody>
      </p:sp>
      <p:sp>
        <p:nvSpPr>
          <p:cNvPr id="7" name="Slide Number Placeholder 6"/>
          <p:cNvSpPr>
            <a:spLocks noGrp="1"/>
          </p:cNvSpPr>
          <p:nvPr>
            <p:ph type="sldNum" sz="quarter" idx="5"/>
          </p:nvPr>
        </p:nvSpPr>
        <p:spPr>
          <a:xfrm>
            <a:off x="6308901" y="6699376"/>
            <a:ext cx="4826424" cy="352663"/>
          </a:xfrm>
          <a:prstGeom prst="rect">
            <a:avLst/>
          </a:prstGeom>
        </p:spPr>
        <p:txBody>
          <a:bodyPr vert="horz" lIns="103943" tIns="51972" rIns="103943" bIns="51972" rtlCol="0" anchor="b"/>
          <a:lstStyle>
            <a:lvl1pPr algn="r">
              <a:defRPr sz="1300"/>
            </a:lvl1pPr>
          </a:lstStyle>
          <a:p>
            <a:fld id="{F95FE9F8-D9D3-4E1A-9872-6960C576B9F6}" type="slidenum">
              <a:rPr lang="id-ID" smtClean="0"/>
              <a:pPr/>
              <a:t>‹#›</a:t>
            </a:fld>
            <a:endParaRPr lang="id-ID"/>
          </a:p>
        </p:txBody>
      </p:sp>
    </p:spTree>
    <p:extLst>
      <p:ext uri="{BB962C8B-B14F-4D97-AF65-F5344CB8AC3E}">
        <p14:creationId xmlns:p14="http://schemas.microsoft.com/office/powerpoint/2010/main" xmlns="" val="24827697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4133850" y="493713"/>
            <a:ext cx="3303588" cy="2476500"/>
          </a:xfrm>
          <a:ln/>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d-ID">
              <a:latin typeface="Arial" pitchFamily="34" charset="0"/>
            </a:endParaRPr>
          </a:p>
        </p:txBody>
      </p:sp>
    </p:spTree>
    <p:extLst>
      <p:ext uri="{BB962C8B-B14F-4D97-AF65-F5344CB8AC3E}">
        <p14:creationId xmlns:p14="http://schemas.microsoft.com/office/powerpoint/2010/main" xmlns="" val="1777905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54BCCEA4-7AD7-47EB-AB4D-E568E7D63C5C}" type="datetime1">
              <a:rPr lang="id-ID" smtClean="0"/>
              <a:pPr/>
              <a:t>14/05/2018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0ACFAF-36FC-4059-B2FB-C2CBA7F6C27D}" type="slidenum">
              <a:rPr lang="id-ID" smtClean="0"/>
              <a:pPr/>
              <a:t>‹#›</a:t>
            </a:fld>
            <a:endParaRPr lang="id-ID"/>
          </a:p>
        </p:txBody>
      </p:sp>
    </p:spTree>
    <p:extLst>
      <p:ext uri="{BB962C8B-B14F-4D97-AF65-F5344CB8AC3E}">
        <p14:creationId xmlns:p14="http://schemas.microsoft.com/office/powerpoint/2010/main" xmlns="" val="2329338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8157F55-BC7F-40FC-8B06-95FE2773DFCC}" type="datetime1">
              <a:rPr lang="id-ID" smtClean="0"/>
              <a:pPr/>
              <a:t>14/05/2018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0ACFAF-36FC-4059-B2FB-C2CBA7F6C27D}" type="slidenum">
              <a:rPr lang="id-ID" smtClean="0"/>
              <a:pPr/>
              <a:t>‹#›</a:t>
            </a:fld>
            <a:endParaRPr lang="id-ID"/>
          </a:p>
        </p:txBody>
      </p:sp>
    </p:spTree>
    <p:extLst>
      <p:ext uri="{BB962C8B-B14F-4D97-AF65-F5344CB8AC3E}">
        <p14:creationId xmlns:p14="http://schemas.microsoft.com/office/powerpoint/2010/main" xmlns="" val="4243898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27FF151F-9D57-4392-A1CE-A7F13E5A85D1}" type="datetime1">
              <a:rPr lang="id-ID" smtClean="0"/>
              <a:pPr/>
              <a:t>14/05/2018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0ACFAF-36FC-4059-B2FB-C2CBA7F6C27D}" type="slidenum">
              <a:rPr lang="id-ID" smtClean="0"/>
              <a:pPr/>
              <a:t>‹#›</a:t>
            </a:fld>
            <a:endParaRPr lang="id-ID"/>
          </a:p>
        </p:txBody>
      </p:sp>
    </p:spTree>
    <p:extLst>
      <p:ext uri="{BB962C8B-B14F-4D97-AF65-F5344CB8AC3E}">
        <p14:creationId xmlns:p14="http://schemas.microsoft.com/office/powerpoint/2010/main" xmlns="" val="3595237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Section Header">
    <p:bg>
      <p:bgPr>
        <a:solidFill>
          <a:schemeClr val="bg1"/>
        </a:solidFill>
        <a:effectLst/>
      </p:bgPr>
    </p:bg>
    <p:spTree>
      <p:nvGrpSpPr>
        <p:cNvPr id="1" name=""/>
        <p:cNvGrpSpPr/>
        <p:nvPr/>
      </p:nvGrpSpPr>
      <p:grpSpPr>
        <a:xfrm>
          <a:off x="0" y="0"/>
          <a:ext cx="0" cy="0"/>
          <a:chOff x="0" y="0"/>
          <a:chExt cx="0" cy="0"/>
        </a:xfrm>
      </p:grpSpPr>
      <p:grpSp>
        <p:nvGrpSpPr>
          <p:cNvPr id="10" name="Group 9"/>
          <p:cNvGrpSpPr/>
          <p:nvPr userDrawn="1"/>
        </p:nvGrpSpPr>
        <p:grpSpPr>
          <a:xfrm flipH="1">
            <a:off x="-1" y="2"/>
            <a:ext cx="9144001" cy="6858639"/>
            <a:chOff x="-1" y="-1"/>
            <a:chExt cx="12192001" cy="6858639"/>
          </a:xfrm>
        </p:grpSpPr>
        <p:sp>
          <p:nvSpPr>
            <p:cNvPr id="11" name="Freeform 19"/>
            <p:cNvSpPr>
              <a:spLocks/>
            </p:cNvSpPr>
            <p:nvPr userDrawn="1"/>
          </p:nvSpPr>
          <p:spPr bwMode="auto">
            <a:xfrm>
              <a:off x="831769" y="-1"/>
              <a:ext cx="10777861" cy="6858639"/>
            </a:xfrm>
            <a:custGeom>
              <a:avLst/>
              <a:gdLst>
                <a:gd name="T0" fmla="*/ 3840 w 8030"/>
                <a:gd name="T1" fmla="*/ 0 h 5110"/>
                <a:gd name="T2" fmla="*/ 0 w 8030"/>
                <a:gd name="T3" fmla="*/ 0 h 5110"/>
                <a:gd name="T4" fmla="*/ 6337 w 8030"/>
                <a:gd name="T5" fmla="*/ 5110 h 5110"/>
                <a:gd name="T6" fmla="*/ 8030 w 8030"/>
                <a:gd name="T7" fmla="*/ 5110 h 5110"/>
                <a:gd name="T8" fmla="*/ 3840 w 8030"/>
                <a:gd name="T9" fmla="*/ 0 h 5110"/>
              </a:gdLst>
              <a:ahLst/>
              <a:cxnLst>
                <a:cxn ang="0">
                  <a:pos x="T0" y="T1"/>
                </a:cxn>
                <a:cxn ang="0">
                  <a:pos x="T2" y="T3"/>
                </a:cxn>
                <a:cxn ang="0">
                  <a:pos x="T4" y="T5"/>
                </a:cxn>
                <a:cxn ang="0">
                  <a:pos x="T6" y="T7"/>
                </a:cxn>
                <a:cxn ang="0">
                  <a:pos x="T8" y="T9"/>
                </a:cxn>
              </a:cxnLst>
              <a:rect l="0" t="0" r="r" b="b"/>
              <a:pathLst>
                <a:path w="8030" h="5110">
                  <a:moveTo>
                    <a:pt x="3840" y="0"/>
                  </a:moveTo>
                  <a:lnTo>
                    <a:pt x="0" y="0"/>
                  </a:lnTo>
                  <a:lnTo>
                    <a:pt x="6337" y="5110"/>
                  </a:lnTo>
                  <a:lnTo>
                    <a:pt x="8030" y="5110"/>
                  </a:lnTo>
                  <a:lnTo>
                    <a:pt x="3840" y="0"/>
                  </a:lnTo>
                  <a:close/>
                </a:path>
              </a:pathLst>
            </a:custGeom>
            <a:gradFill>
              <a:gsLst>
                <a:gs pos="100000">
                  <a:schemeClr val="accent3">
                    <a:lumMod val="50000"/>
                    <a:alpha val="20000"/>
                  </a:schemeClr>
                </a:gs>
                <a:gs pos="0">
                  <a:schemeClr val="accent2">
                    <a:alpha val="25000"/>
                  </a:schemeClr>
                </a:gs>
              </a:gsLst>
              <a:lin ang="0" scaled="0"/>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14"/>
            <p:cNvSpPr>
              <a:spLocks/>
            </p:cNvSpPr>
            <p:nvPr userDrawn="1"/>
          </p:nvSpPr>
          <p:spPr bwMode="auto">
            <a:xfrm>
              <a:off x="347084" y="-1"/>
              <a:ext cx="10318828" cy="6858639"/>
            </a:xfrm>
            <a:custGeom>
              <a:avLst/>
              <a:gdLst>
                <a:gd name="T0" fmla="*/ 7688 w 7688"/>
                <a:gd name="T1" fmla="*/ 0 h 5110"/>
                <a:gd name="T2" fmla="*/ 5495 w 7688"/>
                <a:gd name="T3" fmla="*/ 0 h 5110"/>
                <a:gd name="T4" fmla="*/ 0 w 7688"/>
                <a:gd name="T5" fmla="*/ 5110 h 5110"/>
                <a:gd name="T6" fmla="*/ 5050 w 7688"/>
                <a:gd name="T7" fmla="*/ 5110 h 5110"/>
                <a:gd name="T8" fmla="*/ 7495 w 7688"/>
                <a:gd name="T9" fmla="*/ 376 h 5110"/>
                <a:gd name="T10" fmla="*/ 7688 w 7688"/>
                <a:gd name="T11" fmla="*/ 0 h 5110"/>
              </a:gdLst>
              <a:ahLst/>
              <a:cxnLst>
                <a:cxn ang="0">
                  <a:pos x="T0" y="T1"/>
                </a:cxn>
                <a:cxn ang="0">
                  <a:pos x="T2" y="T3"/>
                </a:cxn>
                <a:cxn ang="0">
                  <a:pos x="T4" y="T5"/>
                </a:cxn>
                <a:cxn ang="0">
                  <a:pos x="T6" y="T7"/>
                </a:cxn>
                <a:cxn ang="0">
                  <a:pos x="T8" y="T9"/>
                </a:cxn>
                <a:cxn ang="0">
                  <a:pos x="T10" y="T11"/>
                </a:cxn>
              </a:cxnLst>
              <a:rect l="0" t="0" r="r" b="b"/>
              <a:pathLst>
                <a:path w="7688" h="5110">
                  <a:moveTo>
                    <a:pt x="7688" y="0"/>
                  </a:moveTo>
                  <a:lnTo>
                    <a:pt x="5495" y="0"/>
                  </a:lnTo>
                  <a:lnTo>
                    <a:pt x="0" y="5110"/>
                  </a:lnTo>
                  <a:lnTo>
                    <a:pt x="5050" y="5110"/>
                  </a:lnTo>
                  <a:lnTo>
                    <a:pt x="7495" y="376"/>
                  </a:lnTo>
                  <a:lnTo>
                    <a:pt x="7688" y="0"/>
                  </a:lnTo>
                  <a:close/>
                </a:path>
              </a:pathLst>
            </a:custGeom>
            <a:gradFill>
              <a:gsLst>
                <a:gs pos="100000">
                  <a:schemeClr val="accent1">
                    <a:lumMod val="75000"/>
                    <a:alpha val="30000"/>
                  </a:schemeClr>
                </a:gs>
                <a:gs pos="0">
                  <a:schemeClr val="accent2">
                    <a:alpha val="20000"/>
                  </a:schemeClr>
                </a:gs>
              </a:gsLst>
              <a:lin ang="19800000" scaled="0"/>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9"/>
            <p:cNvSpPr>
              <a:spLocks/>
            </p:cNvSpPr>
            <p:nvPr userDrawn="1"/>
          </p:nvSpPr>
          <p:spPr bwMode="auto">
            <a:xfrm>
              <a:off x="-1" y="398050"/>
              <a:ext cx="12192001" cy="5753528"/>
            </a:xfrm>
            <a:custGeom>
              <a:avLst/>
              <a:gdLst>
                <a:gd name="T0" fmla="*/ 0 w 9078"/>
                <a:gd name="T1" fmla="*/ 0 h 4284"/>
                <a:gd name="T2" fmla="*/ 0 w 9078"/>
                <a:gd name="T3" fmla="*/ 3607 h 4284"/>
                <a:gd name="T4" fmla="*/ 9078 w 9078"/>
                <a:gd name="T5" fmla="*/ 4284 h 4284"/>
                <a:gd name="T6" fmla="*/ 9078 w 9078"/>
                <a:gd name="T7" fmla="*/ 2703 h 4284"/>
                <a:gd name="T8" fmla="*/ 0 w 9078"/>
                <a:gd name="T9" fmla="*/ 0 h 4284"/>
              </a:gdLst>
              <a:ahLst/>
              <a:cxnLst>
                <a:cxn ang="0">
                  <a:pos x="T0" y="T1"/>
                </a:cxn>
                <a:cxn ang="0">
                  <a:pos x="T2" y="T3"/>
                </a:cxn>
                <a:cxn ang="0">
                  <a:pos x="T4" y="T5"/>
                </a:cxn>
                <a:cxn ang="0">
                  <a:pos x="T6" y="T7"/>
                </a:cxn>
                <a:cxn ang="0">
                  <a:pos x="T8" y="T9"/>
                </a:cxn>
              </a:cxnLst>
              <a:rect l="0" t="0" r="r" b="b"/>
              <a:pathLst>
                <a:path w="9078" h="4284">
                  <a:moveTo>
                    <a:pt x="0" y="0"/>
                  </a:moveTo>
                  <a:lnTo>
                    <a:pt x="0" y="3607"/>
                  </a:lnTo>
                  <a:lnTo>
                    <a:pt x="9078" y="4284"/>
                  </a:lnTo>
                  <a:lnTo>
                    <a:pt x="9078" y="2703"/>
                  </a:lnTo>
                  <a:lnTo>
                    <a:pt x="0" y="0"/>
                  </a:lnTo>
                  <a:close/>
                </a:path>
              </a:pathLst>
            </a:custGeom>
            <a:gradFill>
              <a:gsLst>
                <a:gs pos="51800">
                  <a:schemeClr val="accent3">
                    <a:alpha val="30000"/>
                  </a:schemeClr>
                </a:gs>
                <a:gs pos="100000">
                  <a:schemeClr val="accent2">
                    <a:alpha val="10000"/>
                  </a:schemeClr>
                </a:gs>
                <a:gs pos="0">
                  <a:schemeClr val="accent2">
                    <a:alpha val="20000"/>
                  </a:schemeClr>
                </a:gs>
              </a:gsLst>
              <a:lin ang="660000" scaled="0"/>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5"/>
            <p:cNvSpPr>
              <a:spLocks/>
            </p:cNvSpPr>
            <p:nvPr userDrawn="1"/>
          </p:nvSpPr>
          <p:spPr bwMode="auto">
            <a:xfrm>
              <a:off x="1447222" y="475725"/>
              <a:ext cx="10744778" cy="6382913"/>
            </a:xfrm>
            <a:custGeom>
              <a:avLst/>
              <a:gdLst>
                <a:gd name="T0" fmla="*/ 7968 w 7968"/>
                <a:gd name="T1" fmla="*/ 0 h 4740"/>
                <a:gd name="T2" fmla="*/ 0 w 7968"/>
                <a:gd name="T3" fmla="*/ 4731 h 4740"/>
                <a:gd name="T4" fmla="*/ 5164 w 7968"/>
                <a:gd name="T5" fmla="*/ 4740 h 4740"/>
                <a:gd name="T6" fmla="*/ 7968 w 7968"/>
                <a:gd name="T7" fmla="*/ 1580 h 4740"/>
                <a:gd name="T8" fmla="*/ 7968 w 7968"/>
                <a:gd name="T9" fmla="*/ 0 h 4740"/>
                <a:gd name="connsiteX0" fmla="*/ 10015 w 10015"/>
                <a:gd name="connsiteY0" fmla="*/ 0 h 10001"/>
                <a:gd name="connsiteX1" fmla="*/ 0 w 10015"/>
                <a:gd name="connsiteY1" fmla="*/ 10001 h 10001"/>
                <a:gd name="connsiteX2" fmla="*/ 6496 w 10015"/>
                <a:gd name="connsiteY2" fmla="*/ 10000 h 10001"/>
                <a:gd name="connsiteX3" fmla="*/ 10015 w 10015"/>
                <a:gd name="connsiteY3" fmla="*/ 3333 h 10001"/>
                <a:gd name="connsiteX4" fmla="*/ 10015 w 10015"/>
                <a:gd name="connsiteY4" fmla="*/ 0 h 10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5" h="10001">
                  <a:moveTo>
                    <a:pt x="10015" y="0"/>
                  </a:moveTo>
                  <a:lnTo>
                    <a:pt x="0" y="10001"/>
                  </a:lnTo>
                  <a:lnTo>
                    <a:pt x="6496" y="10000"/>
                  </a:lnTo>
                  <a:lnTo>
                    <a:pt x="10015" y="3333"/>
                  </a:lnTo>
                  <a:lnTo>
                    <a:pt x="10015" y="0"/>
                  </a:lnTo>
                  <a:close/>
                </a:path>
              </a:pathLst>
            </a:custGeom>
            <a:gradFill>
              <a:gsLst>
                <a:gs pos="100000">
                  <a:schemeClr val="accent2">
                    <a:alpha val="10000"/>
                  </a:schemeClr>
                </a:gs>
                <a:gs pos="0">
                  <a:schemeClr val="accent2">
                    <a:alpha val="10000"/>
                  </a:schemeClr>
                </a:gs>
              </a:gsLst>
              <a:lin ang="1440000" scaled="0"/>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8" name="Freeform 15"/>
          <p:cNvSpPr>
            <a:spLocks/>
          </p:cNvSpPr>
          <p:nvPr userDrawn="1"/>
        </p:nvSpPr>
        <p:spPr bwMode="auto">
          <a:xfrm flipH="1">
            <a:off x="-2381" y="-627063"/>
            <a:ext cx="9153525" cy="8112126"/>
          </a:xfrm>
          <a:custGeom>
            <a:avLst/>
            <a:gdLst>
              <a:gd name="T0" fmla="*/ 7688 w 7688"/>
              <a:gd name="T1" fmla="*/ 0 h 5110"/>
              <a:gd name="T2" fmla="*/ 5495 w 7688"/>
              <a:gd name="T3" fmla="*/ 0 h 5110"/>
              <a:gd name="T4" fmla="*/ 0 w 7688"/>
              <a:gd name="T5" fmla="*/ 5110 h 5110"/>
              <a:gd name="T6" fmla="*/ 5050 w 7688"/>
              <a:gd name="T7" fmla="*/ 5110 h 5110"/>
              <a:gd name="T8" fmla="*/ 7495 w 7688"/>
              <a:gd name="T9" fmla="*/ 376 h 5110"/>
              <a:gd name="T10" fmla="*/ 7688 w 7688"/>
              <a:gd name="T11" fmla="*/ 0 h 5110"/>
            </a:gdLst>
            <a:ahLst/>
            <a:cxnLst>
              <a:cxn ang="0">
                <a:pos x="T0" y="T1"/>
              </a:cxn>
              <a:cxn ang="0">
                <a:pos x="T2" y="T3"/>
              </a:cxn>
              <a:cxn ang="0">
                <a:pos x="T4" y="T5"/>
              </a:cxn>
              <a:cxn ang="0">
                <a:pos x="T6" y="T7"/>
              </a:cxn>
              <a:cxn ang="0">
                <a:pos x="T8" y="T9"/>
              </a:cxn>
              <a:cxn ang="0">
                <a:pos x="T10" y="T11"/>
              </a:cxn>
            </a:cxnLst>
            <a:rect l="0" t="0" r="r" b="b"/>
            <a:pathLst>
              <a:path w="7688" h="5110">
                <a:moveTo>
                  <a:pt x="7688" y="0"/>
                </a:moveTo>
                <a:lnTo>
                  <a:pt x="5495" y="0"/>
                </a:lnTo>
                <a:lnTo>
                  <a:pt x="0" y="5110"/>
                </a:lnTo>
                <a:lnTo>
                  <a:pt x="5050" y="5110"/>
                </a:lnTo>
                <a:lnTo>
                  <a:pt x="7495" y="376"/>
                </a:lnTo>
                <a:lnTo>
                  <a:pt x="7688"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Oval 16"/>
          <p:cNvSpPr>
            <a:spLocks noChangeArrowheads="1"/>
          </p:cNvSpPr>
          <p:nvPr userDrawn="1"/>
        </p:nvSpPr>
        <p:spPr bwMode="auto">
          <a:xfrm>
            <a:off x="8770146" y="6462717"/>
            <a:ext cx="278606" cy="288925"/>
          </a:xfrm>
          <a:prstGeom prst="ellipse">
            <a:avLst/>
          </a:prstGeom>
          <a:noFill/>
          <a:ln w="9525">
            <a:solidFill>
              <a:srgbClr val="00FF00"/>
            </a:solidFill>
            <a:round/>
            <a:headEnd/>
            <a:tailEnd/>
          </a:ln>
          <a:effectLst/>
        </p:spPr>
        <p:txBody>
          <a:bodyPr wrap="none" anchor="ctr"/>
          <a:lstStyle/>
          <a:p>
            <a:pPr algn="ctr" eaLnBrk="0" hangingPunct="0">
              <a:defRPr/>
            </a:pPr>
            <a:fld id="{373D866A-0130-4C5F-8F1E-2FF36D3B72AA}" type="slidenum">
              <a:rPr lang="en-US" sz="1200" b="1">
                <a:solidFill>
                  <a:schemeClr val="tx1"/>
                </a:solidFill>
                <a:effectLst>
                  <a:outerShdw blurRad="38100" dist="38100" dir="2700000" algn="tl">
                    <a:srgbClr val="FFFFFF"/>
                  </a:outerShdw>
                </a:effectLst>
                <a:cs typeface="Arial" pitchFamily="34" charset="0"/>
              </a:rPr>
              <a:pPr algn="ctr" eaLnBrk="0" hangingPunct="0">
                <a:defRPr/>
              </a:pPr>
              <a:t>‹#›</a:t>
            </a:fld>
            <a:endParaRPr lang="en-US" sz="1200" b="1">
              <a:solidFill>
                <a:schemeClr val="tx1"/>
              </a:solidFill>
              <a:effectLst>
                <a:outerShdw blurRad="38100" dist="38100" dir="2700000" algn="tl">
                  <a:srgbClr val="FFFFFF"/>
                </a:outerShdw>
              </a:effectLst>
              <a:cs typeface="Arial" pitchFamily="34" charset="0"/>
            </a:endParaRPr>
          </a:p>
        </p:txBody>
      </p:sp>
    </p:spTree>
    <p:extLst>
      <p:ext uri="{BB962C8B-B14F-4D97-AF65-F5344CB8AC3E}">
        <p14:creationId xmlns:p14="http://schemas.microsoft.com/office/powerpoint/2010/main" xmlns="" val="3568319108"/>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1369"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4EBC08E-F493-4483-ABD8-914B3735165B}" type="datetime1">
              <a:rPr lang="id-ID" smtClean="0"/>
              <a:pPr/>
              <a:t>14/05/2018</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A0ACFAF-36FC-4059-B2FB-C2CBA7F6C27D}" type="slidenum">
              <a:rPr lang="id-ID" smtClean="0"/>
              <a:pPr/>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F562358-0F3D-4317-9905-04C993EDBA69}" type="datetime1">
              <a:rPr lang="id-ID" smtClean="0"/>
              <a:pPr/>
              <a:t>14/05/2018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0ACFAF-36FC-4059-B2FB-C2CBA7F6C27D}" type="slidenum">
              <a:rPr lang="id-ID" smtClean="0"/>
              <a:pPr/>
              <a:t>‹#›</a:t>
            </a:fld>
            <a:endParaRPr lang="id-ID"/>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5787C06-F589-4A87-978D-094C0A39E2E4}" type="datetime1">
              <a:rPr lang="id-ID" smtClean="0"/>
              <a:pPr/>
              <a:t>14/05/2018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0ACFAF-36FC-4059-B2FB-C2CBA7F6C27D}"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C5FDBC5-3B70-41D2-A813-459F42C5A407}" type="datetime1">
              <a:rPr lang="id-ID" smtClean="0"/>
              <a:pPr/>
              <a:t>14/05/2018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A0ACFAF-36FC-4059-B2FB-C2CBA7F6C27D}" type="slidenum">
              <a:rPr lang="id-ID" smtClean="0"/>
              <a:pPr/>
              <a:t>‹#›</a:t>
            </a:fld>
            <a:endParaRPr lang="id-ID"/>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0BA3989-EC1A-4EE7-92C6-7A239068C26B}" type="datetime1">
              <a:rPr lang="id-ID" smtClean="0"/>
              <a:pPr/>
              <a:t>14/05/2018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A0ACFAF-36FC-4059-B2FB-C2CBA7F6C27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A9F681-D3A8-41CD-A92A-B47CFEDEBCF6}" type="datetime1">
              <a:rPr lang="id-ID" smtClean="0"/>
              <a:pPr/>
              <a:t>14/05/2018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A0ACFAF-36FC-4059-B2FB-C2CBA7F6C27D}" type="slidenum">
              <a:rPr lang="id-ID" smtClean="0"/>
              <a:pPr/>
              <a:t>‹#›</a:t>
            </a:fld>
            <a:endParaRPr lang="id-ID"/>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2C1DF-E057-4B5E-897B-768412CCB215}" type="datetime1">
              <a:rPr lang="id-ID" smtClean="0"/>
              <a:pPr/>
              <a:t>14/05/2018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A0ACFAF-36FC-4059-B2FB-C2CBA7F6C27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4FBC3503-0914-45EE-9677-9D3A705B4430}" type="datetime1">
              <a:rPr lang="id-ID" smtClean="0"/>
              <a:pPr/>
              <a:t>14/05/2018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0ACFAF-36FC-4059-B2FB-C2CBA7F6C27D}" type="slidenum">
              <a:rPr lang="id-ID" smtClean="0"/>
              <a:pPr/>
              <a:t>‹#›</a:t>
            </a:fld>
            <a:endParaRPr lang="id-ID"/>
          </a:p>
        </p:txBody>
      </p:sp>
    </p:spTree>
    <p:extLst>
      <p:ext uri="{BB962C8B-B14F-4D97-AF65-F5344CB8AC3E}">
        <p14:creationId xmlns:p14="http://schemas.microsoft.com/office/powerpoint/2010/main" xmlns="" val="13439903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67FFC96-0925-487D-864B-7A78208C00AD}" type="datetime1">
              <a:rPr lang="id-ID" smtClean="0"/>
              <a:pPr/>
              <a:t>14/05/2018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A0ACFAF-36FC-4059-B2FB-C2CBA7F6C27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7708EE0-B122-4951-8F92-103C60061BC7}" type="datetime1">
              <a:rPr lang="id-ID" smtClean="0"/>
              <a:pPr/>
              <a:t>14/05/2018</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A0ACFAF-36FC-4059-B2FB-C2CBA7F6C27D}"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5235E9-9DF7-4C88-A64C-8489B2DED7E6}" type="datetime1">
              <a:rPr lang="id-ID" smtClean="0"/>
              <a:pPr/>
              <a:t>14/05/2018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0ACFAF-36FC-4059-B2FB-C2CBA7F6C27D}" type="slidenum">
              <a:rPr lang="id-ID" smtClean="0"/>
              <a:pPr/>
              <a:t>‹#›</a:t>
            </a:fld>
            <a:endParaRPr lang="id-I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B85716-A0ED-4A0F-A8FE-96E3FC3CCDD9}" type="datetime1">
              <a:rPr lang="id-ID" smtClean="0"/>
              <a:pPr/>
              <a:t>14/05/2018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0ACFAF-36FC-4059-B2FB-C2CBA7F6C27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133DA6-9062-45D0-8F24-3E720610B06C}" type="datetime1">
              <a:rPr lang="id-ID" smtClean="0"/>
              <a:pPr/>
              <a:t>14/05/2018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0ACFAF-36FC-4059-B2FB-C2CBA7F6C27D}" type="slidenum">
              <a:rPr lang="id-ID" smtClean="0"/>
              <a:pPr/>
              <a:t>‹#›</a:t>
            </a:fld>
            <a:endParaRPr lang="id-ID"/>
          </a:p>
        </p:txBody>
      </p:sp>
    </p:spTree>
    <p:extLst>
      <p:ext uri="{BB962C8B-B14F-4D97-AF65-F5344CB8AC3E}">
        <p14:creationId xmlns:p14="http://schemas.microsoft.com/office/powerpoint/2010/main" xmlns="" val="2146206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9BF26085-5819-49DA-8830-417BEEF255DB}" type="datetime1">
              <a:rPr lang="id-ID" smtClean="0"/>
              <a:pPr/>
              <a:t>14/05/2018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A0ACFAF-36FC-4059-B2FB-C2CBA7F6C27D}" type="slidenum">
              <a:rPr lang="id-ID" smtClean="0"/>
              <a:pPr/>
              <a:t>‹#›</a:t>
            </a:fld>
            <a:endParaRPr lang="id-ID"/>
          </a:p>
        </p:txBody>
      </p:sp>
    </p:spTree>
    <p:extLst>
      <p:ext uri="{BB962C8B-B14F-4D97-AF65-F5344CB8AC3E}">
        <p14:creationId xmlns:p14="http://schemas.microsoft.com/office/powerpoint/2010/main" xmlns="" val="12447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B0E24DE2-10B8-4D77-ACDF-8123956E0370}" type="datetime1">
              <a:rPr lang="id-ID" smtClean="0"/>
              <a:pPr/>
              <a:t>14/05/2018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A0ACFAF-36FC-4059-B2FB-C2CBA7F6C27D}" type="slidenum">
              <a:rPr lang="id-ID" smtClean="0"/>
              <a:pPr/>
              <a:t>‹#›</a:t>
            </a:fld>
            <a:endParaRPr lang="id-ID"/>
          </a:p>
        </p:txBody>
      </p:sp>
    </p:spTree>
    <p:extLst>
      <p:ext uri="{BB962C8B-B14F-4D97-AF65-F5344CB8AC3E}">
        <p14:creationId xmlns:p14="http://schemas.microsoft.com/office/powerpoint/2010/main" xmlns="" val="2763415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414220D5-5127-45E9-8278-72C93D81D596}" type="datetime1">
              <a:rPr lang="id-ID" smtClean="0"/>
              <a:pPr/>
              <a:t>14/05/2018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A0ACFAF-36FC-4059-B2FB-C2CBA7F6C27D}" type="slidenum">
              <a:rPr lang="id-ID" smtClean="0"/>
              <a:pPr/>
              <a:t>‹#›</a:t>
            </a:fld>
            <a:endParaRPr lang="id-ID"/>
          </a:p>
        </p:txBody>
      </p:sp>
    </p:spTree>
    <p:extLst>
      <p:ext uri="{BB962C8B-B14F-4D97-AF65-F5344CB8AC3E}">
        <p14:creationId xmlns:p14="http://schemas.microsoft.com/office/powerpoint/2010/main" xmlns="" val="297704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7B7BB1-2063-4965-930A-C5115C9C0A3B}" type="datetime1">
              <a:rPr lang="id-ID" smtClean="0"/>
              <a:pPr/>
              <a:t>14/05/2018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A0ACFAF-36FC-4059-B2FB-C2CBA7F6C27D}" type="slidenum">
              <a:rPr lang="id-ID" smtClean="0"/>
              <a:pPr/>
              <a:t>‹#›</a:t>
            </a:fld>
            <a:endParaRPr lang="id-ID"/>
          </a:p>
        </p:txBody>
      </p:sp>
    </p:spTree>
    <p:extLst>
      <p:ext uri="{BB962C8B-B14F-4D97-AF65-F5344CB8AC3E}">
        <p14:creationId xmlns:p14="http://schemas.microsoft.com/office/powerpoint/2010/main" xmlns="" val="3966446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871466-0707-4700-BC0D-98BF8F24B997}" type="datetime1">
              <a:rPr lang="id-ID" smtClean="0"/>
              <a:pPr/>
              <a:t>14/05/2018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A0ACFAF-36FC-4059-B2FB-C2CBA7F6C27D}" type="slidenum">
              <a:rPr lang="id-ID" smtClean="0"/>
              <a:pPr/>
              <a:t>‹#›</a:t>
            </a:fld>
            <a:endParaRPr lang="id-ID"/>
          </a:p>
        </p:txBody>
      </p:sp>
    </p:spTree>
    <p:extLst>
      <p:ext uri="{BB962C8B-B14F-4D97-AF65-F5344CB8AC3E}">
        <p14:creationId xmlns:p14="http://schemas.microsoft.com/office/powerpoint/2010/main" xmlns="" val="2446911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4FDC8C-0B79-42EA-B531-31DC7E2496C3}" type="datetime1">
              <a:rPr lang="id-ID" smtClean="0"/>
              <a:pPr/>
              <a:t>14/05/2018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A0ACFAF-36FC-4059-B2FB-C2CBA7F6C27D}" type="slidenum">
              <a:rPr lang="id-ID" smtClean="0"/>
              <a:pPr/>
              <a:t>‹#›</a:t>
            </a:fld>
            <a:endParaRPr lang="id-ID"/>
          </a:p>
        </p:txBody>
      </p:sp>
    </p:spTree>
    <p:extLst>
      <p:ext uri="{BB962C8B-B14F-4D97-AF65-F5344CB8AC3E}">
        <p14:creationId xmlns:p14="http://schemas.microsoft.com/office/powerpoint/2010/main" xmlns="" val="446708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FE607-1B54-4262-996E-CEF029204A3D}" type="datetime1">
              <a:rPr lang="id-ID" smtClean="0"/>
              <a:pPr/>
              <a:t>14/05/2018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ACFAF-36FC-4059-B2FB-C2CBA7F6C27D}" type="slidenum">
              <a:rPr lang="id-ID" smtClean="0"/>
              <a:pPr/>
              <a:t>‹#›</a:t>
            </a:fld>
            <a:endParaRPr lang="id-ID"/>
          </a:p>
        </p:txBody>
      </p:sp>
    </p:spTree>
    <p:extLst>
      <p:ext uri="{BB962C8B-B14F-4D97-AF65-F5344CB8AC3E}">
        <p14:creationId xmlns:p14="http://schemas.microsoft.com/office/powerpoint/2010/main" xmlns="" val="741566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5"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37CFD80-FA82-4207-9E98-D7D587EAD7B3}" type="datetime1">
              <a:rPr lang="id-ID" smtClean="0"/>
              <a:pPr/>
              <a:t>14/05/2018</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A0ACFAF-36FC-4059-B2FB-C2CBA7F6C27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357298"/>
            <a:ext cx="7786742" cy="4585871"/>
          </a:xfrm>
          <a:prstGeom prst="rect">
            <a:avLst/>
          </a:prstGeom>
        </p:spPr>
        <p:txBody>
          <a:bodyPr wrap="square">
            <a:spAutoFit/>
          </a:bodyPr>
          <a:lstStyle/>
          <a:p>
            <a:pPr algn="ctr"/>
            <a:r>
              <a:rPr lang="id-ID" sz="2800" b="1" dirty="0" smtClean="0"/>
              <a:t>PERAN STAKEHOLDER </a:t>
            </a:r>
          </a:p>
          <a:p>
            <a:pPr algn="ctr"/>
            <a:r>
              <a:rPr lang="id-ID" sz="2800" b="1" dirty="0" smtClean="0"/>
              <a:t>DALAM PELAKSANAAN PERDA PENYELENGGARAAN PENYIARAN</a:t>
            </a:r>
          </a:p>
          <a:p>
            <a:pPr algn="ctr"/>
            <a:endParaRPr lang="id-ID" sz="3600" b="1" dirty="0" smtClean="0"/>
          </a:p>
          <a:p>
            <a:pPr algn="ctr"/>
            <a:r>
              <a:rPr lang="id-ID" b="1" dirty="0" smtClean="0"/>
              <a:t>Disampaikan pada : </a:t>
            </a:r>
          </a:p>
          <a:p>
            <a:pPr algn="ctr"/>
            <a:endParaRPr lang="id-ID" b="1" dirty="0" smtClean="0"/>
          </a:p>
          <a:p>
            <a:pPr algn="ctr"/>
            <a:r>
              <a:rPr lang="id-ID" b="1" dirty="0" smtClean="0"/>
              <a:t>KEGIATAN LITERASI MEDIA  </a:t>
            </a:r>
          </a:p>
          <a:p>
            <a:pPr algn="ctr"/>
            <a:r>
              <a:rPr lang="id-ID" b="1" dirty="0" smtClean="0"/>
              <a:t>Komisi Penyiaran Indonesia Daerah DIY</a:t>
            </a:r>
          </a:p>
          <a:p>
            <a:pPr algn="ctr"/>
            <a:endParaRPr lang="id-ID" b="1" dirty="0" smtClean="0"/>
          </a:p>
          <a:p>
            <a:pPr algn="ctr"/>
            <a:endParaRPr lang="id-ID" b="1" dirty="0" smtClean="0"/>
          </a:p>
          <a:p>
            <a:pPr algn="ctr"/>
            <a:endParaRPr lang="id-ID" b="1" dirty="0" smtClean="0"/>
          </a:p>
          <a:p>
            <a:pPr algn="ctr"/>
            <a:r>
              <a:rPr lang="id-ID" b="1" dirty="0" smtClean="0"/>
              <a:t>Yogyakarta, 15 Mei 2018</a:t>
            </a:r>
            <a:endParaRPr lang="id-ID" dirty="0" smtClean="0"/>
          </a:p>
          <a:p>
            <a:pPr algn="ctr">
              <a:defRPr/>
            </a:pPr>
            <a:endParaRPr lang="id-ID"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ookman Old Style" pitchFamily="18" charset="0"/>
              <a:ea typeface="MS Mincho" pitchFamily="49"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728" y="1357298"/>
            <a:ext cx="6786610" cy="4286280"/>
          </a:xfrm>
        </p:spPr>
        <p:txBody>
          <a:bodyPr>
            <a:normAutofit fontScale="92500" lnSpcReduction="10000"/>
          </a:bodyPr>
          <a:lstStyle/>
          <a:p>
            <a:r>
              <a:rPr lang="id-ID" sz="2400" b="1" dirty="0">
                <a:latin typeface="Bookman Old Style" pitchFamily="18" charset="0"/>
              </a:rPr>
              <a:t>Pasal 12 ayat (3)</a:t>
            </a:r>
          </a:p>
          <a:p>
            <a:pPr marL="365760" lvl="4" indent="-256032">
              <a:spcBef>
                <a:spcPts val="400"/>
              </a:spcBef>
              <a:buClr>
                <a:schemeClr val="accent1"/>
              </a:buClr>
              <a:buSzPct val="68000"/>
              <a:buNone/>
            </a:pPr>
            <a:r>
              <a:rPr lang="id-ID" sz="2400" b="1" dirty="0">
                <a:latin typeface="Bookman Old Style" pitchFamily="18" charset="0"/>
              </a:rPr>
              <a:t>	</a:t>
            </a:r>
            <a:r>
              <a:rPr lang="en-US" sz="2400" b="1" dirty="0" err="1">
                <a:latin typeface="Bookman Old Style" pitchFamily="18" charset="0"/>
              </a:rPr>
              <a:t>Ketentuan</a:t>
            </a:r>
            <a:r>
              <a:rPr lang="en-US" sz="2400" b="1" dirty="0">
                <a:latin typeface="Bookman Old Style" pitchFamily="18" charset="0"/>
              </a:rPr>
              <a:t> </a:t>
            </a:r>
            <a:r>
              <a:rPr lang="en-US" sz="2400" b="1" dirty="0" err="1">
                <a:latin typeface="Bookman Old Style" pitchFamily="18" charset="0"/>
              </a:rPr>
              <a:t>mengenai</a:t>
            </a:r>
            <a:r>
              <a:rPr lang="en-US" sz="2400" b="1" dirty="0">
                <a:latin typeface="Bookman Old Style" pitchFamily="18" charset="0"/>
              </a:rPr>
              <a:t> </a:t>
            </a:r>
            <a:r>
              <a:rPr lang="en-US" sz="2400" b="1" dirty="0" err="1">
                <a:latin typeface="Bookman Old Style" pitchFamily="18" charset="0"/>
              </a:rPr>
              <a:t>fasilitasi</a:t>
            </a:r>
            <a:r>
              <a:rPr lang="en-US" sz="2400" b="1" dirty="0">
                <a:latin typeface="Bookman Old Style" pitchFamily="18" charset="0"/>
              </a:rPr>
              <a:t> </a:t>
            </a:r>
            <a:r>
              <a:rPr lang="en-US" sz="2400" b="1" dirty="0" err="1">
                <a:latin typeface="Bookman Old Style" pitchFamily="18" charset="0"/>
              </a:rPr>
              <a:t>terbentuknya</a:t>
            </a:r>
            <a:r>
              <a:rPr lang="en-US" sz="2400" b="1" dirty="0">
                <a:latin typeface="Bookman Old Style" pitchFamily="18" charset="0"/>
              </a:rPr>
              <a:t> </a:t>
            </a:r>
            <a:r>
              <a:rPr lang="en-US" sz="2400" b="1" dirty="0" err="1">
                <a:latin typeface="Bookman Old Style" pitchFamily="18" charset="0"/>
              </a:rPr>
              <a:t>Lembaga</a:t>
            </a:r>
            <a:r>
              <a:rPr lang="en-US" sz="2400" b="1" dirty="0">
                <a:latin typeface="Bookman Old Style" pitchFamily="18" charset="0"/>
              </a:rPr>
              <a:t> </a:t>
            </a:r>
            <a:r>
              <a:rPr lang="en-US" sz="2400" b="1" dirty="0" err="1">
                <a:latin typeface="Bookman Old Style" pitchFamily="18" charset="0"/>
              </a:rPr>
              <a:t>Penyiaran</a:t>
            </a:r>
            <a:r>
              <a:rPr lang="en-US" sz="2400" b="1" dirty="0">
                <a:latin typeface="Bookman Old Style" pitchFamily="18" charset="0"/>
              </a:rPr>
              <a:t> </a:t>
            </a:r>
            <a:r>
              <a:rPr lang="en-US" sz="2400" b="1" dirty="0" err="1">
                <a:latin typeface="Bookman Old Style" pitchFamily="18" charset="0"/>
              </a:rPr>
              <a:t>Komunitas</a:t>
            </a:r>
            <a:r>
              <a:rPr lang="en-US" sz="2400" b="1" dirty="0">
                <a:latin typeface="Bookman Old Style" pitchFamily="18" charset="0"/>
              </a:rPr>
              <a:t> </a:t>
            </a:r>
            <a:r>
              <a:rPr lang="en-US" sz="2400" b="1" dirty="0" err="1">
                <a:latin typeface="Bookman Old Style" pitchFamily="18" charset="0"/>
              </a:rPr>
              <a:t>diatur</a:t>
            </a:r>
            <a:r>
              <a:rPr lang="en-US" sz="2400" b="1" dirty="0">
                <a:latin typeface="Bookman Old Style" pitchFamily="18" charset="0"/>
              </a:rPr>
              <a:t> </a:t>
            </a:r>
            <a:r>
              <a:rPr lang="en-US" sz="2400" b="1" dirty="0" err="1">
                <a:latin typeface="Bookman Old Style" pitchFamily="18" charset="0"/>
              </a:rPr>
              <a:t>dalam</a:t>
            </a:r>
            <a:r>
              <a:rPr lang="en-US" sz="2400" b="1" dirty="0">
                <a:latin typeface="Bookman Old Style" pitchFamily="18" charset="0"/>
              </a:rPr>
              <a:t> </a:t>
            </a:r>
            <a:r>
              <a:rPr lang="en-US" sz="2400" b="1" dirty="0" err="1">
                <a:latin typeface="Bookman Old Style" pitchFamily="18" charset="0"/>
              </a:rPr>
              <a:t>Peraturan</a:t>
            </a:r>
            <a:r>
              <a:rPr lang="en-US" sz="2400" b="1" dirty="0">
                <a:latin typeface="Bookman Old Style" pitchFamily="18" charset="0"/>
              </a:rPr>
              <a:t> </a:t>
            </a:r>
            <a:r>
              <a:rPr lang="en-US" sz="2400" b="1" dirty="0" err="1">
                <a:latin typeface="Bookman Old Style" pitchFamily="18" charset="0"/>
              </a:rPr>
              <a:t>Gubernur</a:t>
            </a:r>
            <a:r>
              <a:rPr lang="en-US" sz="2400" b="1" dirty="0">
                <a:latin typeface="Bookman Old Style" pitchFamily="18" charset="0"/>
              </a:rPr>
              <a:t>.</a:t>
            </a:r>
            <a:endParaRPr lang="id-ID" sz="2400" b="1" dirty="0">
              <a:latin typeface="Bookman Old Style" pitchFamily="18" charset="0"/>
            </a:endParaRPr>
          </a:p>
          <a:p>
            <a:pPr marL="365760" lvl="4" indent="-256032">
              <a:spcBef>
                <a:spcPts val="400"/>
              </a:spcBef>
              <a:buClr>
                <a:schemeClr val="accent1"/>
              </a:buClr>
              <a:buSzPct val="68000"/>
              <a:buFont typeface="Wingdings 3"/>
              <a:buChar char=""/>
            </a:pPr>
            <a:r>
              <a:rPr lang="id-ID" sz="2400" b="1" dirty="0">
                <a:latin typeface="Bookman Old Style" pitchFamily="18" charset="0"/>
              </a:rPr>
              <a:t>Pasal14 ayat (4</a:t>
            </a:r>
            <a:r>
              <a:rPr lang="id-ID" sz="2400" b="1" dirty="0" smtClean="0">
                <a:latin typeface="Bookman Old Style" pitchFamily="18" charset="0"/>
              </a:rPr>
              <a:t>) &amp; Pasal 18 ayat (2)</a:t>
            </a:r>
            <a:endParaRPr lang="id-ID" sz="2400" b="1" dirty="0">
              <a:latin typeface="Bookman Old Style" pitchFamily="18" charset="0"/>
            </a:endParaRPr>
          </a:p>
          <a:p>
            <a:pPr marL="365760" lvl="4" indent="-256032">
              <a:spcBef>
                <a:spcPts val="400"/>
              </a:spcBef>
              <a:buClr>
                <a:schemeClr val="accent1"/>
              </a:buClr>
              <a:buSzPct val="68000"/>
              <a:buNone/>
            </a:pPr>
            <a:r>
              <a:rPr lang="id-ID" sz="2400" b="1" dirty="0">
                <a:latin typeface="Bookman Old Style" pitchFamily="18" charset="0"/>
              </a:rPr>
              <a:t>	Ketentuan mengenai tata cara pengenaan sanksi </a:t>
            </a:r>
            <a:r>
              <a:rPr lang="en-US" sz="2400" b="1" dirty="0" err="1">
                <a:latin typeface="Bookman Old Style" pitchFamily="18" charset="0"/>
              </a:rPr>
              <a:t>administrasi</a:t>
            </a:r>
            <a:r>
              <a:rPr lang="en-US" sz="2400" b="1" dirty="0">
                <a:latin typeface="Bookman Old Style" pitchFamily="18" charset="0"/>
              </a:rPr>
              <a:t> </a:t>
            </a:r>
            <a:r>
              <a:rPr lang="id-ID" sz="2400" b="1" dirty="0">
                <a:latin typeface="Bookman Old Style" pitchFamily="18" charset="0"/>
              </a:rPr>
              <a:t>diatur </a:t>
            </a:r>
            <a:r>
              <a:rPr lang="en-US" sz="2400" b="1" dirty="0" err="1">
                <a:latin typeface="Bookman Old Style" pitchFamily="18" charset="0"/>
              </a:rPr>
              <a:t>dalam</a:t>
            </a:r>
            <a:r>
              <a:rPr lang="id-ID" sz="2400" b="1" dirty="0">
                <a:latin typeface="Bookman Old Style" pitchFamily="18" charset="0"/>
              </a:rPr>
              <a:t>Peraturan Gubernur</a:t>
            </a:r>
            <a:r>
              <a:rPr lang="id-ID" sz="2400" b="1" dirty="0" smtClean="0">
                <a:latin typeface="Bookman Old Style" pitchFamily="18" charset="0"/>
              </a:rPr>
              <a:t>.</a:t>
            </a:r>
            <a:endParaRPr lang="id-ID" sz="2400" b="1" dirty="0">
              <a:latin typeface="Bookman Old Style" pitchFamily="18" charset="0"/>
            </a:endParaRPr>
          </a:p>
          <a:p>
            <a:pPr marL="365760" lvl="4" indent="-256032">
              <a:spcBef>
                <a:spcPts val="400"/>
              </a:spcBef>
              <a:buClr>
                <a:schemeClr val="accent1"/>
              </a:buClr>
              <a:buSzPct val="68000"/>
              <a:buFont typeface="Wingdings 3"/>
              <a:buChar char=""/>
            </a:pPr>
            <a:r>
              <a:rPr lang="id-ID" sz="2400" b="1" dirty="0">
                <a:latin typeface="Bookman Old Style" pitchFamily="18" charset="0"/>
              </a:rPr>
              <a:t>Pasal 20 ayat (2)</a:t>
            </a:r>
          </a:p>
          <a:p>
            <a:pPr lvl="0">
              <a:buNone/>
            </a:pPr>
            <a:r>
              <a:rPr lang="id-ID" sz="2400" b="1" dirty="0">
                <a:latin typeface="Bookman Old Style" pitchFamily="18" charset="0"/>
              </a:rPr>
              <a:t>	</a:t>
            </a:r>
            <a:r>
              <a:rPr lang="en-US" sz="2400" b="1" dirty="0" err="1">
                <a:latin typeface="Bookman Old Style" pitchFamily="18" charset="0"/>
              </a:rPr>
              <a:t>Ketentuan</a:t>
            </a:r>
            <a:r>
              <a:rPr lang="en-US" sz="2400" b="1" dirty="0">
                <a:latin typeface="Bookman Old Style" pitchFamily="18" charset="0"/>
              </a:rPr>
              <a:t> </a:t>
            </a:r>
            <a:r>
              <a:rPr lang="en-US" sz="2400" b="1" dirty="0" err="1">
                <a:latin typeface="Bookman Old Style" pitchFamily="18" charset="0"/>
              </a:rPr>
              <a:t>mengenai</a:t>
            </a:r>
            <a:r>
              <a:rPr lang="en-US" sz="2400" b="1" dirty="0">
                <a:latin typeface="Bookman Old Style" pitchFamily="18" charset="0"/>
              </a:rPr>
              <a:t> </a:t>
            </a:r>
            <a:r>
              <a:rPr lang="en-US" sz="2400" b="1" dirty="0" err="1">
                <a:latin typeface="Bookman Old Style" pitchFamily="18" charset="0"/>
              </a:rPr>
              <a:t>tata</a:t>
            </a:r>
            <a:r>
              <a:rPr lang="en-US" sz="2400" b="1" dirty="0">
                <a:latin typeface="Bookman Old Style" pitchFamily="18" charset="0"/>
              </a:rPr>
              <a:t> </a:t>
            </a:r>
            <a:r>
              <a:rPr lang="en-US" sz="2400" b="1" dirty="0" err="1">
                <a:latin typeface="Bookman Old Style" pitchFamily="18" charset="0"/>
              </a:rPr>
              <a:t>cara</a:t>
            </a:r>
            <a:r>
              <a:rPr lang="en-US" sz="2400" b="1" dirty="0">
                <a:latin typeface="Bookman Old Style" pitchFamily="18" charset="0"/>
              </a:rPr>
              <a:t> </a:t>
            </a:r>
            <a:r>
              <a:rPr lang="en-US" sz="2400" b="1" dirty="0" err="1">
                <a:latin typeface="Bookman Old Style" pitchFamily="18" charset="0"/>
              </a:rPr>
              <a:t>dan</a:t>
            </a:r>
            <a:r>
              <a:rPr lang="en-US" sz="2400" b="1" dirty="0">
                <a:latin typeface="Bookman Old Style" pitchFamily="18" charset="0"/>
              </a:rPr>
              <a:t> </a:t>
            </a:r>
            <a:r>
              <a:rPr lang="en-US" sz="2400" b="1" dirty="0" err="1">
                <a:latin typeface="Bookman Old Style" pitchFamily="18" charset="0"/>
              </a:rPr>
              <a:t>persyaratan</a:t>
            </a:r>
            <a:r>
              <a:rPr lang="en-US" sz="2400" b="1" dirty="0">
                <a:latin typeface="Bookman Old Style" pitchFamily="18" charset="0"/>
              </a:rPr>
              <a:t> </a:t>
            </a:r>
            <a:r>
              <a:rPr lang="en-US" sz="2400" b="1" dirty="0" err="1">
                <a:latin typeface="Bookman Old Style" pitchFamily="18" charset="0"/>
              </a:rPr>
              <a:t>pemberian</a:t>
            </a:r>
            <a:r>
              <a:rPr lang="en-US" sz="2400" b="1" dirty="0">
                <a:latin typeface="Bookman Old Style" pitchFamily="18" charset="0"/>
              </a:rPr>
              <a:t> </a:t>
            </a:r>
            <a:r>
              <a:rPr lang="en-US" sz="2400" b="1" dirty="0" err="1">
                <a:latin typeface="Bookman Old Style" pitchFamily="18" charset="0"/>
              </a:rPr>
              <a:t>penghargaan</a:t>
            </a:r>
            <a:r>
              <a:rPr lang="en-US" sz="2400" b="1" dirty="0">
                <a:latin typeface="Bookman Old Style" pitchFamily="18" charset="0"/>
              </a:rPr>
              <a:t> </a:t>
            </a:r>
            <a:r>
              <a:rPr lang="en-US" sz="2400" b="1" dirty="0" err="1">
                <a:latin typeface="Bookman Old Style" pitchFamily="18" charset="0"/>
              </a:rPr>
              <a:t>diatur</a:t>
            </a:r>
            <a:r>
              <a:rPr lang="en-US" sz="2400" b="1" dirty="0">
                <a:latin typeface="Bookman Old Style" pitchFamily="18" charset="0"/>
              </a:rPr>
              <a:t> d</a:t>
            </a:r>
            <a:r>
              <a:rPr lang="id-ID" sz="2400" b="1" dirty="0">
                <a:latin typeface="Bookman Old Style" pitchFamily="18" charset="0"/>
              </a:rPr>
              <a:t>alam P</a:t>
            </a:r>
            <a:r>
              <a:rPr lang="en-US" sz="2400" b="1" dirty="0" err="1">
                <a:latin typeface="Bookman Old Style" pitchFamily="18" charset="0"/>
              </a:rPr>
              <a:t>eraturan</a:t>
            </a:r>
            <a:r>
              <a:rPr lang="en-US" sz="2400" b="1" dirty="0">
                <a:latin typeface="Bookman Old Style" pitchFamily="18" charset="0"/>
              </a:rPr>
              <a:t> </a:t>
            </a:r>
            <a:r>
              <a:rPr lang="id-ID" sz="2400" b="1" dirty="0">
                <a:latin typeface="Bookman Old Style" pitchFamily="18" charset="0"/>
              </a:rPr>
              <a:t>G</a:t>
            </a:r>
            <a:r>
              <a:rPr lang="en-US" sz="2400" b="1" dirty="0" err="1">
                <a:latin typeface="Bookman Old Style" pitchFamily="18" charset="0"/>
              </a:rPr>
              <a:t>ubernur</a:t>
            </a:r>
            <a:r>
              <a:rPr lang="en-US" sz="2400" b="1" dirty="0">
                <a:latin typeface="Bookman Old Style" pitchFamily="18" charset="0"/>
              </a:rPr>
              <a:t>.</a:t>
            </a:r>
            <a:endParaRPr lang="id-ID" sz="2400" b="1" dirty="0">
              <a:latin typeface="Bookman Old Style" pitchFamily="18" charset="0"/>
            </a:endParaRPr>
          </a:p>
          <a:p>
            <a:endParaRPr lang="id-ID" sz="2800" dirty="0"/>
          </a:p>
          <a:p>
            <a:pPr marL="365760" lvl="4" indent="-256032">
              <a:spcBef>
                <a:spcPts val="400"/>
              </a:spcBef>
              <a:buClr>
                <a:schemeClr val="accent1"/>
              </a:buClr>
              <a:buSzPct val="68000"/>
              <a:buFont typeface="Wingdings 3"/>
              <a:buChar char=""/>
            </a:pPr>
            <a:endParaRPr lang="id-ID" dirty="0"/>
          </a:p>
          <a:p>
            <a:pPr marL="365760" lvl="4" indent="-256032">
              <a:spcBef>
                <a:spcPts val="400"/>
              </a:spcBef>
              <a:buClr>
                <a:schemeClr val="accent1"/>
              </a:buClr>
              <a:buSzPct val="68000"/>
              <a:buFont typeface="Wingdings 3"/>
              <a:buChar char=""/>
            </a:pPr>
            <a:endParaRPr lang="id-ID" dirty="0"/>
          </a:p>
          <a:p>
            <a:endParaRPr lang="id-ID" dirty="0"/>
          </a:p>
        </p:txBody>
      </p:sp>
      <p:sp>
        <p:nvSpPr>
          <p:cNvPr id="3" name="Title 2"/>
          <p:cNvSpPr>
            <a:spLocks noGrp="1"/>
          </p:cNvSpPr>
          <p:nvPr>
            <p:ph type="title"/>
          </p:nvPr>
        </p:nvSpPr>
        <p:spPr>
          <a:xfrm>
            <a:off x="457200" y="274638"/>
            <a:ext cx="8229600" cy="939784"/>
          </a:xfrm>
        </p:spPr>
        <p:txBody>
          <a:bodyPr>
            <a:normAutofit/>
          </a:bodyPr>
          <a:lstStyle/>
          <a:p>
            <a:pPr algn="ctr"/>
            <a:r>
              <a:rPr lang="id-ID" dirty="0"/>
              <a:t>Amanat Perda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b="1" dirty="0">
                <a:latin typeface="Bookman Old Style" pitchFamily="18" charset="0"/>
              </a:rPr>
              <a:t>Pedoman bagi Pemda &amp; KPID dlm memberikan fasilitasi pembentukan LPK</a:t>
            </a:r>
          </a:p>
          <a:p>
            <a:r>
              <a:rPr lang="id-ID" b="1" dirty="0">
                <a:latin typeface="Bookman Old Style" pitchFamily="18" charset="0"/>
              </a:rPr>
              <a:t>Fasilitasinya melalui : </a:t>
            </a:r>
            <a:endParaRPr lang="id-ID" b="1" dirty="0" smtClean="0">
              <a:latin typeface="Bookman Old Style" pitchFamily="18" charset="0"/>
            </a:endParaRPr>
          </a:p>
          <a:p>
            <a:pPr marL="624078" indent="-514350">
              <a:buNone/>
            </a:pPr>
            <a:r>
              <a:rPr lang="id-ID" b="1" dirty="0" smtClean="0">
                <a:latin typeface="Bookman Old Style" pitchFamily="18" charset="0"/>
              </a:rPr>
              <a:t>   1. Dukungan kemudahan </a:t>
            </a:r>
            <a:r>
              <a:rPr lang="id-ID" b="1" dirty="0">
                <a:latin typeface="Bookman Old Style" pitchFamily="18" charset="0"/>
              </a:rPr>
              <a:t>proses pengurusan </a:t>
            </a:r>
            <a:r>
              <a:rPr lang="id-ID" b="1" dirty="0" smtClean="0">
                <a:latin typeface="Bookman Old Style" pitchFamily="18" charset="0"/>
              </a:rPr>
              <a:t>              	IPP</a:t>
            </a:r>
          </a:p>
          <a:p>
            <a:pPr marL="624078" indent="-514350">
              <a:buNone/>
            </a:pPr>
            <a:r>
              <a:rPr lang="id-ID" b="1" dirty="0" smtClean="0">
                <a:latin typeface="Bookman Old Style" pitchFamily="18" charset="0"/>
              </a:rPr>
              <a:t>   2. Pembinaan </a:t>
            </a:r>
            <a:r>
              <a:rPr lang="id-ID" b="1" dirty="0">
                <a:latin typeface="Bookman Old Style" pitchFamily="18" charset="0"/>
              </a:rPr>
              <a:t>LPK</a:t>
            </a:r>
          </a:p>
          <a:p>
            <a:r>
              <a:rPr lang="id-ID" b="1" dirty="0">
                <a:latin typeface="Bookman Old Style" pitchFamily="18" charset="0"/>
              </a:rPr>
              <a:t>Fasilitasi pengurusan IPP </a:t>
            </a:r>
            <a:r>
              <a:rPr lang="id-ID" b="1" dirty="0" smtClean="0">
                <a:latin typeface="Bookman Old Style" pitchFamily="18" charset="0"/>
              </a:rPr>
              <a:t>berupa : </a:t>
            </a:r>
          </a:p>
          <a:p>
            <a:pPr>
              <a:buNone/>
            </a:pPr>
            <a:r>
              <a:rPr lang="id-ID" b="1" dirty="0" smtClean="0">
                <a:latin typeface="Bookman Old Style" pitchFamily="18" charset="0"/>
              </a:rPr>
              <a:t>	1. Pendampingan pengurusan IPP</a:t>
            </a:r>
          </a:p>
          <a:p>
            <a:pPr>
              <a:buNone/>
            </a:pPr>
            <a:r>
              <a:rPr lang="id-ID" b="1" dirty="0" smtClean="0">
                <a:latin typeface="Bookman Old Style" pitchFamily="18" charset="0"/>
              </a:rPr>
              <a:t>	2. Fasilitasi </a:t>
            </a:r>
            <a:r>
              <a:rPr lang="id-ID" b="1" dirty="0">
                <a:latin typeface="Bookman Old Style" pitchFamily="18" charset="0"/>
              </a:rPr>
              <a:t>EDP</a:t>
            </a:r>
          </a:p>
          <a:p>
            <a:r>
              <a:rPr lang="id-ID" b="1" dirty="0" smtClean="0">
                <a:latin typeface="Bookman Old Style" pitchFamily="18" charset="0"/>
              </a:rPr>
              <a:t>Fasilitasi EDP</a:t>
            </a:r>
          </a:p>
          <a:p>
            <a:pPr>
              <a:buNone/>
            </a:pPr>
            <a:r>
              <a:rPr lang="id-ID" b="1" dirty="0" smtClean="0">
                <a:latin typeface="Bookman Old Style" pitchFamily="18" charset="0"/>
              </a:rPr>
              <a:t>	1. Tempat penyelenggaraan</a:t>
            </a:r>
          </a:p>
          <a:p>
            <a:pPr>
              <a:buNone/>
            </a:pPr>
            <a:r>
              <a:rPr lang="id-ID" b="1" dirty="0" smtClean="0">
                <a:latin typeface="Bookman Old Style" pitchFamily="18" charset="0"/>
              </a:rPr>
              <a:t>	2. Akomodasi</a:t>
            </a:r>
            <a:endParaRPr lang="id-ID" b="1" dirty="0">
              <a:latin typeface="Bookman Old Style" pitchFamily="18" charset="0"/>
            </a:endParaRPr>
          </a:p>
        </p:txBody>
      </p:sp>
      <p:sp>
        <p:nvSpPr>
          <p:cNvPr id="3" name="Title 2"/>
          <p:cNvSpPr>
            <a:spLocks noGrp="1"/>
          </p:cNvSpPr>
          <p:nvPr>
            <p:ph type="title"/>
          </p:nvPr>
        </p:nvSpPr>
        <p:spPr/>
        <p:txBody>
          <a:bodyPr/>
          <a:lstStyle/>
          <a:p>
            <a:pPr algn="ctr"/>
            <a:r>
              <a:rPr lang="id-ID" dirty="0"/>
              <a:t>Pergub 37 Tahun 2017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smtClean="0">
                <a:latin typeface="Bookman Old Style" pitchFamily="18" charset="0"/>
              </a:rPr>
              <a:t>Pembinaan dlm rangka tingkatkan kualitas program siaran lokal berupa : </a:t>
            </a:r>
          </a:p>
          <a:p>
            <a:pPr>
              <a:buNone/>
            </a:pPr>
            <a:r>
              <a:rPr lang="id-ID" b="1" dirty="0" smtClean="0">
                <a:latin typeface="Bookman Old Style" pitchFamily="18" charset="0"/>
              </a:rPr>
              <a:t>	1. pertemuan berkala </a:t>
            </a:r>
          </a:p>
          <a:p>
            <a:pPr>
              <a:buNone/>
            </a:pPr>
            <a:r>
              <a:rPr lang="id-ID" b="1" dirty="0" smtClean="0">
                <a:latin typeface="Bookman Old Style" pitchFamily="18" charset="0"/>
              </a:rPr>
              <a:t>	2. kunjungan lapangan </a:t>
            </a:r>
          </a:p>
          <a:p>
            <a:pPr>
              <a:buNone/>
            </a:pPr>
            <a:r>
              <a:rPr lang="id-ID" b="1" dirty="0" smtClean="0">
                <a:latin typeface="Bookman Old Style" pitchFamily="18" charset="0"/>
              </a:rPr>
              <a:t>	3. konsultasi </a:t>
            </a:r>
          </a:p>
          <a:p>
            <a:pPr>
              <a:buNone/>
            </a:pPr>
            <a:r>
              <a:rPr lang="id-ID" b="1" dirty="0" smtClean="0">
                <a:latin typeface="Bookman Old Style" pitchFamily="18" charset="0"/>
              </a:rPr>
              <a:t>	4. pelatihan pengelolaan penyiaran</a:t>
            </a:r>
          </a:p>
          <a:p>
            <a:pPr>
              <a:buNone/>
            </a:pPr>
            <a:r>
              <a:rPr lang="id-ID" b="1" dirty="0" smtClean="0">
                <a:latin typeface="Bookman Old Style" pitchFamily="18" charset="0"/>
              </a:rPr>
              <a:t>	5. penayangan ILM </a:t>
            </a:r>
          </a:p>
          <a:p>
            <a:pPr>
              <a:buNone/>
            </a:pPr>
            <a:r>
              <a:rPr lang="id-ID" b="1" dirty="0" smtClean="0">
                <a:latin typeface="Bookman Old Style" pitchFamily="18" charset="0"/>
              </a:rPr>
              <a:t>	6. pengiriman paket informasi.</a:t>
            </a:r>
          </a:p>
          <a:p>
            <a:endParaRPr lang="id-ID" dirty="0"/>
          </a:p>
        </p:txBody>
      </p:sp>
      <p:sp>
        <p:nvSpPr>
          <p:cNvPr id="3" name="Title 2"/>
          <p:cNvSpPr>
            <a:spLocks noGrp="1"/>
          </p:cNvSpPr>
          <p:nvPr>
            <p:ph type="title"/>
          </p:nvPr>
        </p:nvSpPr>
        <p:spPr/>
        <p:txBody>
          <a:bodyPr/>
          <a:lstStyle/>
          <a:p>
            <a:r>
              <a:rPr lang="id-ID" dirty="0" smtClean="0"/>
              <a:t>Lanjutan.....</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id-ID" b="1" dirty="0">
                <a:latin typeface="Bookman Old Style" pitchFamily="18" charset="0"/>
              </a:rPr>
              <a:t>Mengatur tentang pengenaan sanksi adm. dan pemberian penghargaan penyiaran</a:t>
            </a:r>
          </a:p>
          <a:p>
            <a:r>
              <a:rPr lang="id-ID" b="1" dirty="0">
                <a:latin typeface="Bookman Old Style" pitchFamily="18" charset="0"/>
              </a:rPr>
              <a:t>Berupa sanksi administrasi oleh KPID</a:t>
            </a:r>
          </a:p>
          <a:p>
            <a:r>
              <a:rPr lang="id-ID" b="1" dirty="0">
                <a:latin typeface="Bookman Old Style" pitchFamily="18" charset="0"/>
              </a:rPr>
              <a:t>Sanksi diberikan kpd :</a:t>
            </a:r>
          </a:p>
          <a:p>
            <a:pPr marL="624078" indent="-514350">
              <a:buFont typeface="+mj-lt"/>
              <a:buAutoNum type="alphaLcPeriod"/>
            </a:pPr>
            <a:r>
              <a:rPr lang="id-ID" b="1" dirty="0">
                <a:latin typeface="Bookman Old Style" pitchFamily="18" charset="0"/>
              </a:rPr>
              <a:t>LPS/LPP jaringan yg tidak memiliki kantor penyiaran daerah dg studionya.</a:t>
            </a:r>
          </a:p>
          <a:p>
            <a:pPr marL="624078" indent="-514350">
              <a:buFont typeface="+mj-lt"/>
              <a:buAutoNum type="alphaLcPeriod"/>
            </a:pPr>
            <a:r>
              <a:rPr lang="id-ID" b="1" dirty="0">
                <a:latin typeface="Bookman Old Style" pitchFamily="18" charset="0"/>
              </a:rPr>
              <a:t>Produksi Program Siaran Lokal oleh LPS/LPP jaringan tidak menggunakan sumber daya </a:t>
            </a:r>
            <a:r>
              <a:rPr lang="id-ID" b="1" dirty="0" smtClean="0">
                <a:latin typeface="Bookman Old Style" pitchFamily="18" charset="0"/>
              </a:rPr>
              <a:t>daerah.</a:t>
            </a:r>
            <a:endParaRPr lang="id-ID" b="1" dirty="0">
              <a:latin typeface="Bookman Old Style" pitchFamily="18" charset="0"/>
            </a:endParaRPr>
          </a:p>
          <a:p>
            <a:pPr marL="624078" indent="-514350">
              <a:buFont typeface="+mj-lt"/>
              <a:buAutoNum type="alphaLcPeriod"/>
            </a:pPr>
            <a:r>
              <a:rPr lang="id-ID" b="1" dirty="0">
                <a:latin typeface="Bookman Old Style" pitchFamily="18" charset="0"/>
              </a:rPr>
              <a:t>LP tidak menyiarkan : program siaran lokal, 1 program berbahasa </a:t>
            </a:r>
            <a:r>
              <a:rPr lang="id-ID" b="1" dirty="0" smtClean="0">
                <a:latin typeface="Bookman Old Style" pitchFamily="18" charset="0"/>
              </a:rPr>
              <a:t>Jawa.</a:t>
            </a:r>
          </a:p>
          <a:p>
            <a:pPr marL="624078" indent="-514350">
              <a:buFont typeface="+mj-lt"/>
              <a:buAutoNum type="alphaLcPeriod"/>
            </a:pPr>
            <a:r>
              <a:rPr lang="id-ID" b="1" dirty="0" smtClean="0">
                <a:latin typeface="Bookman Old Style" pitchFamily="18" charset="0"/>
              </a:rPr>
              <a:t>LP yang melanggar norma Pedoman Perilaku Penyiaran (P3) dan Standar Program Siaran (SPS).</a:t>
            </a:r>
            <a:endParaRPr lang="id-ID" b="1" dirty="0">
              <a:latin typeface="Bookman Old Style" pitchFamily="18" charset="0"/>
            </a:endParaRPr>
          </a:p>
          <a:p>
            <a:endParaRPr lang="id-ID" dirty="0"/>
          </a:p>
        </p:txBody>
      </p:sp>
      <p:sp>
        <p:nvSpPr>
          <p:cNvPr id="3" name="Title 2"/>
          <p:cNvSpPr>
            <a:spLocks noGrp="1"/>
          </p:cNvSpPr>
          <p:nvPr>
            <p:ph type="title"/>
          </p:nvPr>
        </p:nvSpPr>
        <p:spPr/>
        <p:txBody>
          <a:bodyPr/>
          <a:lstStyle/>
          <a:p>
            <a:pPr algn="ctr"/>
            <a:r>
              <a:rPr lang="id-ID" dirty="0"/>
              <a:t>Pergub 38 Tahun </a:t>
            </a:r>
            <a:r>
              <a:rPr lang="id-ID" dirty="0" smtClean="0"/>
              <a:t>2017</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b="1" dirty="0" smtClean="0"/>
              <a:t>Televisi SSJ wajib menyiarkan program siaran lokal antara pkl 05.00 sd 22.00 WIB</a:t>
            </a:r>
          </a:p>
          <a:p>
            <a:r>
              <a:rPr lang="id-ID" b="1" dirty="0" smtClean="0"/>
              <a:t>Radio SSJ wajib menyiarkan program siaran lokal antara pkl 05.00 sd 24.00 WIB</a:t>
            </a:r>
          </a:p>
          <a:p>
            <a:r>
              <a:rPr lang="id-ID" b="1" dirty="0" smtClean="0"/>
              <a:t>Sanksi diberikan oleh KPID berupa :</a:t>
            </a:r>
          </a:p>
          <a:p>
            <a:pPr>
              <a:buNone/>
            </a:pPr>
            <a:r>
              <a:rPr lang="id-ID" b="1" dirty="0" smtClean="0"/>
              <a:t>	1.  Teguran tertulis pertama dan diumumkan    	ke publik.</a:t>
            </a:r>
          </a:p>
          <a:p>
            <a:pPr>
              <a:buNone/>
            </a:pPr>
            <a:r>
              <a:rPr lang="id-ID" b="1" dirty="0" smtClean="0"/>
              <a:t>	2.  Teguran tertulis kedua dan diumumkan ke 	publik.</a:t>
            </a:r>
          </a:p>
          <a:p>
            <a:r>
              <a:rPr lang="id-ID" b="1" dirty="0" smtClean="0"/>
              <a:t>KPID dpt memberikan penghargaan kpd LP yg menyiarkan program siaran lokal.</a:t>
            </a:r>
          </a:p>
          <a:p>
            <a:r>
              <a:rPr lang="id-ID" b="1" dirty="0" smtClean="0"/>
              <a:t>Penghargaan dpt diberikan setiap tahun.</a:t>
            </a:r>
          </a:p>
          <a:p>
            <a:endParaRPr lang="id-ID" dirty="0"/>
          </a:p>
        </p:txBody>
      </p:sp>
      <p:sp>
        <p:nvSpPr>
          <p:cNvPr id="3" name="Title 2"/>
          <p:cNvSpPr>
            <a:spLocks noGrp="1"/>
          </p:cNvSpPr>
          <p:nvPr>
            <p:ph type="title"/>
          </p:nvPr>
        </p:nvSpPr>
        <p:spPr/>
        <p:txBody>
          <a:bodyPr/>
          <a:lstStyle/>
          <a:p>
            <a:r>
              <a:rPr lang="id-ID" dirty="0" smtClean="0"/>
              <a:t>Lanjutan......</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85852" y="1481328"/>
            <a:ext cx="6786610" cy="4525963"/>
          </a:xfrm>
        </p:spPr>
        <p:txBody>
          <a:bodyPr>
            <a:normAutofit lnSpcReduction="10000"/>
          </a:bodyPr>
          <a:lstStyle/>
          <a:p>
            <a:pPr marL="624078" indent="-514350" algn="just">
              <a:buNone/>
            </a:pPr>
            <a:r>
              <a:rPr lang="id-ID" b="1" dirty="0" smtClean="0"/>
              <a:t>Stakeholder yg terlibat al. meliputi : </a:t>
            </a:r>
          </a:p>
          <a:p>
            <a:pPr marL="624078" indent="-514350" algn="just">
              <a:buFont typeface="+mj-lt"/>
              <a:buAutoNum type="arabicPeriod"/>
            </a:pPr>
            <a:r>
              <a:rPr lang="id-ID" b="1" dirty="0" smtClean="0"/>
              <a:t>Lembaga Penyiaran.</a:t>
            </a:r>
          </a:p>
          <a:p>
            <a:pPr marL="624078" indent="-514350" algn="just">
              <a:buFont typeface="+mj-lt"/>
              <a:buAutoNum type="arabicPeriod"/>
            </a:pPr>
            <a:r>
              <a:rPr lang="id-ID" b="1" dirty="0" smtClean="0"/>
              <a:t>DPRD DIY</a:t>
            </a:r>
          </a:p>
          <a:p>
            <a:pPr marL="624078" indent="-514350" algn="just">
              <a:buFont typeface="+mj-lt"/>
              <a:buAutoNum type="arabicPeriod"/>
            </a:pPr>
            <a:r>
              <a:rPr lang="id-ID" b="1" dirty="0" smtClean="0"/>
              <a:t>Pemda </a:t>
            </a:r>
            <a:r>
              <a:rPr lang="id-ID" b="1" dirty="0" smtClean="0"/>
              <a:t>DIY</a:t>
            </a:r>
          </a:p>
          <a:p>
            <a:pPr marL="624078" indent="-514350" algn="just">
              <a:buFont typeface="+mj-lt"/>
              <a:buAutoNum type="arabicPeriod"/>
            </a:pPr>
            <a:r>
              <a:rPr lang="id-ID" b="1" dirty="0" smtClean="0"/>
              <a:t>KPID DIY</a:t>
            </a:r>
          </a:p>
          <a:p>
            <a:pPr marL="624078" indent="-514350" algn="just">
              <a:buFont typeface="+mj-lt"/>
              <a:buAutoNum type="arabicPeriod"/>
            </a:pPr>
            <a:r>
              <a:rPr lang="id-ID" b="1" dirty="0" smtClean="0"/>
              <a:t>Balmon DIY</a:t>
            </a:r>
          </a:p>
          <a:p>
            <a:pPr marL="624078" indent="-514350" algn="just">
              <a:buFont typeface="+mj-lt"/>
              <a:buAutoNum type="arabicPeriod"/>
            </a:pPr>
            <a:r>
              <a:rPr lang="id-ID" b="1" dirty="0" smtClean="0"/>
              <a:t>Instansi Vertikal DIY</a:t>
            </a:r>
          </a:p>
          <a:p>
            <a:pPr marL="624078" indent="-514350" algn="just">
              <a:buFont typeface="+mj-lt"/>
              <a:buAutoNum type="arabicPeriod"/>
            </a:pPr>
            <a:r>
              <a:rPr lang="id-ID" b="1" dirty="0" smtClean="0"/>
              <a:t>Lembaga pendidikan/    </a:t>
            </a:r>
          </a:p>
          <a:p>
            <a:pPr marL="624078" indent="-514350" algn="just">
              <a:buNone/>
            </a:pPr>
            <a:r>
              <a:rPr lang="id-ID" b="1" dirty="0" smtClean="0"/>
              <a:t>	Perguruan Tinggi</a:t>
            </a:r>
          </a:p>
          <a:p>
            <a:pPr marL="624078" indent="-514350" algn="just">
              <a:buFont typeface="+mj-lt"/>
              <a:buAutoNum type="arabicPeriod"/>
            </a:pPr>
            <a:r>
              <a:rPr lang="id-ID" b="1" dirty="0" smtClean="0"/>
              <a:t>Masyarakat</a:t>
            </a:r>
          </a:p>
          <a:p>
            <a:pPr marL="624078" indent="-514350" algn="just">
              <a:buFont typeface="+mj-lt"/>
              <a:buAutoNum type="arabicPeriod"/>
            </a:pPr>
            <a:endParaRPr lang="id-ID" dirty="0" smtClean="0"/>
          </a:p>
          <a:p>
            <a:pPr marL="624078" indent="-514350" algn="just">
              <a:buFont typeface="+mj-lt"/>
              <a:buAutoNum type="arabicPeriod"/>
            </a:pPr>
            <a:endParaRPr lang="id-ID" dirty="0"/>
          </a:p>
        </p:txBody>
      </p:sp>
      <p:sp>
        <p:nvSpPr>
          <p:cNvPr id="3" name="Title 2"/>
          <p:cNvSpPr>
            <a:spLocks noGrp="1"/>
          </p:cNvSpPr>
          <p:nvPr>
            <p:ph type="title"/>
          </p:nvPr>
        </p:nvSpPr>
        <p:spPr/>
        <p:txBody>
          <a:bodyPr>
            <a:normAutofit/>
          </a:bodyPr>
          <a:lstStyle/>
          <a:p>
            <a:pPr algn="ctr"/>
            <a:r>
              <a:rPr lang="id-ID" sz="3200" dirty="0" smtClean="0"/>
              <a:t>Peran Stakeholder dlm pelaksanaan Perda Penyiaran</a:t>
            </a:r>
            <a:endParaRPr lang="id-ID"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smtClean="0"/>
              <a:t>Menyiarkan program siaran lokal, utk TV SSJ dg durasi 10% dan Radio SSJ 60% dari seluruh waktu siaran per hari.</a:t>
            </a:r>
          </a:p>
          <a:p>
            <a:r>
              <a:rPr lang="id-ID" b="1" dirty="0" smtClean="0"/>
              <a:t>Menyiarkan paling sedikit 1 program siaran berbahasa Jawa.</a:t>
            </a:r>
          </a:p>
          <a:p>
            <a:r>
              <a:rPr lang="id-ID" b="1" dirty="0" smtClean="0"/>
              <a:t>Menggunakan sumberdaya daerah dlm produksi program siaran lokal.</a:t>
            </a:r>
          </a:p>
          <a:p>
            <a:r>
              <a:rPr lang="id-ID" b="1" dirty="0" smtClean="0"/>
              <a:t>Memiliki kantor penyiaran daerah yg memiliki studio siaran dlm memproduksi program siaran lokal.</a:t>
            </a:r>
            <a:endParaRPr lang="id-ID" b="1" dirty="0"/>
          </a:p>
        </p:txBody>
      </p:sp>
      <p:sp>
        <p:nvSpPr>
          <p:cNvPr id="3" name="Title 2"/>
          <p:cNvSpPr>
            <a:spLocks noGrp="1"/>
          </p:cNvSpPr>
          <p:nvPr>
            <p:ph type="title"/>
          </p:nvPr>
        </p:nvSpPr>
        <p:spPr/>
        <p:txBody>
          <a:bodyPr/>
          <a:lstStyle/>
          <a:p>
            <a:pPr algn="ctr"/>
            <a:r>
              <a:rPr lang="id-ID" dirty="0" smtClean="0"/>
              <a:t>Peran Lembaga Penyiaran</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00100" y="1481328"/>
            <a:ext cx="7286676" cy="4525963"/>
          </a:xfrm>
        </p:spPr>
        <p:txBody>
          <a:bodyPr>
            <a:normAutofit lnSpcReduction="10000"/>
          </a:bodyPr>
          <a:lstStyle/>
          <a:p>
            <a:r>
              <a:rPr lang="id-ID" b="1" dirty="0" smtClean="0"/>
              <a:t>Mengawasi KPID DIY dalam menjalankan fungsi, tugas, wewenang, dan kewajibannya.</a:t>
            </a:r>
          </a:p>
          <a:p>
            <a:r>
              <a:rPr lang="id-ID" b="1" dirty="0" smtClean="0"/>
              <a:t>Meminta pertanggungjawaban KPID DIY atas hasil pengawasan penyelenggaraan penyiaran.</a:t>
            </a:r>
          </a:p>
          <a:p>
            <a:r>
              <a:rPr lang="id-ID" b="1" dirty="0" smtClean="0"/>
              <a:t>Mengawasi pelaksanaan Perda Penyelenggaraan Penyiaran.</a:t>
            </a:r>
          </a:p>
          <a:p>
            <a:r>
              <a:rPr lang="id-ID" b="1" dirty="0" smtClean="0"/>
              <a:t>Meminta laporan pelaksanaan Perda Penyelenggaraan Penyiaran kpd Pemda DIY.</a:t>
            </a:r>
          </a:p>
          <a:p>
            <a:endParaRPr lang="id-ID" b="1" dirty="0"/>
          </a:p>
        </p:txBody>
      </p:sp>
      <p:sp>
        <p:nvSpPr>
          <p:cNvPr id="3" name="Title 2"/>
          <p:cNvSpPr>
            <a:spLocks noGrp="1"/>
          </p:cNvSpPr>
          <p:nvPr>
            <p:ph type="title"/>
          </p:nvPr>
        </p:nvSpPr>
        <p:spPr/>
        <p:txBody>
          <a:bodyPr/>
          <a:lstStyle/>
          <a:p>
            <a:pPr algn="ctr"/>
            <a:r>
              <a:rPr lang="id-ID" dirty="0" smtClean="0"/>
              <a:t>Peran DPRD DIY</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b="1" dirty="0" smtClean="0"/>
              <a:t>M</a:t>
            </a:r>
            <a:r>
              <a:rPr lang="en-US" b="1" dirty="0" err="1" smtClean="0"/>
              <a:t>emfasilitasi</a:t>
            </a:r>
            <a:r>
              <a:rPr lang="en-US" b="1" dirty="0" smtClean="0"/>
              <a:t> </a:t>
            </a:r>
            <a:r>
              <a:rPr lang="id-ID" b="1" dirty="0" smtClean="0"/>
              <a:t>pembentukanLembaga Penyiaran Komunitas dengan melakukan pembinaan serta dukung</a:t>
            </a:r>
            <a:r>
              <a:rPr lang="en-US" b="1" dirty="0" smtClean="0"/>
              <a:t>an </a:t>
            </a:r>
            <a:r>
              <a:rPr lang="en-US" b="1" dirty="0" err="1" smtClean="0"/>
              <a:t>kemudahan</a:t>
            </a:r>
            <a:r>
              <a:rPr lang="en-US" b="1" dirty="0" smtClean="0"/>
              <a:t> </a:t>
            </a:r>
            <a:r>
              <a:rPr lang="id-ID" b="1" dirty="0" smtClean="0"/>
              <a:t>proses pengurusan IPP</a:t>
            </a:r>
            <a:r>
              <a:rPr lang="en-US" b="1" dirty="0" smtClean="0"/>
              <a:t>.</a:t>
            </a:r>
            <a:endParaRPr lang="id-ID" b="1" dirty="0" smtClean="0"/>
          </a:p>
          <a:p>
            <a:pPr lvl="0"/>
            <a:r>
              <a:rPr lang="id-ID" b="1" dirty="0" smtClean="0"/>
              <a:t>Memberikan fasilitasi dalam rangka pengawasan Program Siaran Lokal.</a:t>
            </a:r>
          </a:p>
          <a:p>
            <a:pPr lvl="0"/>
            <a:r>
              <a:rPr lang="id-ID" b="1" dirty="0" smtClean="0"/>
              <a:t>Fasilitasi penyelenggaraan EDP (tempat dan akomodasi)</a:t>
            </a:r>
          </a:p>
          <a:p>
            <a:pPr lvl="0"/>
            <a:r>
              <a:rPr lang="id-ID" b="1" dirty="0" smtClean="0"/>
              <a:t>Menyelenggarakan pendidikan sadar media bagi masyarakat.</a:t>
            </a:r>
          </a:p>
          <a:p>
            <a:pPr lvl="0"/>
            <a:r>
              <a:rPr lang="id-ID" b="1" dirty="0" smtClean="0"/>
              <a:t>Dapat memfasilitasi Lembaga Penyiaran Publik (LPP), Lembaga Penyiaran Publik Lokal, dan Pengembangan Program Siaran Lokal pada Lembaga Penyiaran Swasta (LPS).</a:t>
            </a:r>
          </a:p>
          <a:p>
            <a:endParaRPr lang="id-ID" b="1" dirty="0"/>
          </a:p>
        </p:txBody>
      </p:sp>
      <p:sp>
        <p:nvSpPr>
          <p:cNvPr id="3" name="Title 2"/>
          <p:cNvSpPr>
            <a:spLocks noGrp="1"/>
          </p:cNvSpPr>
          <p:nvPr>
            <p:ph type="title"/>
          </p:nvPr>
        </p:nvSpPr>
        <p:spPr/>
        <p:txBody>
          <a:bodyPr/>
          <a:lstStyle/>
          <a:p>
            <a:pPr algn="ctr"/>
            <a:r>
              <a:rPr lang="id-ID" dirty="0" smtClean="0"/>
              <a:t>Peran Pemda DIY</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214422"/>
            <a:ext cx="8358246" cy="5072098"/>
          </a:xfrm>
        </p:spPr>
        <p:txBody>
          <a:bodyPr>
            <a:normAutofit fontScale="85000" lnSpcReduction="20000"/>
          </a:bodyPr>
          <a:lstStyle/>
          <a:p>
            <a:r>
              <a:rPr lang="id-ID" b="1" dirty="0" smtClean="0"/>
              <a:t>Masing2 OPD Pemda DIY menyiarkan Iklan Layanan Masyarakat (ILM) melalui </a:t>
            </a:r>
            <a:r>
              <a:rPr lang="id-ID" b="1" dirty="0" smtClean="0"/>
              <a:t>televisi/radio</a:t>
            </a:r>
            <a:r>
              <a:rPr lang="id-ID" b="1" dirty="0" smtClean="0"/>
              <a:t>.</a:t>
            </a:r>
          </a:p>
          <a:p>
            <a:r>
              <a:rPr lang="id-ID" b="1" dirty="0" smtClean="0"/>
              <a:t>Masing2 OPD Pemda DIY mensosialisasikan kebijakan pembangunan daerah dan APBD mll televisi/radio.</a:t>
            </a:r>
          </a:p>
          <a:p>
            <a:r>
              <a:rPr lang="id-ID" b="1" dirty="0" smtClean="0"/>
              <a:t>Masing2 OPD Pemda DIY memberikan dukungan materi program siaran lokal kpd LP untuk bahan siaran.</a:t>
            </a:r>
          </a:p>
          <a:p>
            <a:r>
              <a:rPr lang="id-ID" b="1" dirty="0" smtClean="0"/>
              <a:t>Masing2 OPD Pemda DIY memanfaatkan TV dan Radio utk diseminasi informasi.</a:t>
            </a:r>
          </a:p>
          <a:p>
            <a:r>
              <a:rPr lang="id-ID" b="1" dirty="0" smtClean="0"/>
              <a:t>Masing2 OPD Pemda DIY menjalin kerjasama dg LP televisi dan radio berkenaan dg program siaran lok</a:t>
            </a:r>
            <a:r>
              <a:rPr lang="id-ID" dirty="0" smtClean="0"/>
              <a:t>al.</a:t>
            </a:r>
          </a:p>
          <a:p>
            <a:r>
              <a:rPr lang="id-ID" b="1" dirty="0" smtClean="0"/>
              <a:t>Masing2 OPD Pemda DIY mengundang LP sbg peserta sosialisasi kebijakan berkenaan dg program siaran lokal. Contohnya, Disbud DIY mengundang seluruh LP DIY sbg peserta “Sesorah Bahasa Jawa” berkaitan dg kewajiban LP menyiarkan program Bahasa Jawa.</a:t>
            </a:r>
          </a:p>
          <a:p>
            <a:endParaRPr lang="id-ID" dirty="0" smtClean="0"/>
          </a:p>
          <a:p>
            <a:endParaRPr lang="id-ID" dirty="0" smtClean="0"/>
          </a:p>
          <a:p>
            <a:endParaRPr lang="id-ID" dirty="0" smtClean="0"/>
          </a:p>
          <a:p>
            <a:endParaRPr lang="id-ID" dirty="0" smtClean="0"/>
          </a:p>
          <a:p>
            <a:endParaRPr lang="id-ID" dirty="0" smtClean="0"/>
          </a:p>
          <a:p>
            <a:endParaRPr lang="id-ID" dirty="0"/>
          </a:p>
        </p:txBody>
      </p:sp>
      <p:sp>
        <p:nvSpPr>
          <p:cNvPr id="3" name="Title 2"/>
          <p:cNvSpPr>
            <a:spLocks noGrp="1"/>
          </p:cNvSpPr>
          <p:nvPr>
            <p:ph type="title"/>
          </p:nvPr>
        </p:nvSpPr>
        <p:spPr>
          <a:xfrm>
            <a:off x="457200" y="274638"/>
            <a:ext cx="8229600" cy="868346"/>
          </a:xfrm>
        </p:spPr>
        <p:txBody>
          <a:bodyPr/>
          <a:lstStyle/>
          <a:p>
            <a:r>
              <a:rPr lang="id-ID" dirty="0" smtClean="0"/>
              <a:t>Lanjutan...........</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000660"/>
          </a:xfrm>
        </p:spPr>
        <p:txBody>
          <a:bodyPr>
            <a:normAutofit fontScale="92500" lnSpcReduction="10000"/>
          </a:bodyPr>
          <a:lstStyle/>
          <a:p>
            <a:pPr>
              <a:lnSpc>
                <a:spcPct val="80000"/>
              </a:lnSpc>
              <a:buNone/>
            </a:pPr>
            <a:r>
              <a:rPr lang="en-US" sz="2800" b="1" dirty="0">
                <a:latin typeface="Bookman Old Style" pitchFamily="18" charset="0"/>
                <a:cs typeface="Arial" pitchFamily="34" charset="0"/>
              </a:rPr>
              <a:t>V</a:t>
            </a:r>
            <a:r>
              <a:rPr lang="id-ID" sz="2800" b="1" dirty="0">
                <a:latin typeface="Bookman Old Style" pitchFamily="18" charset="0"/>
                <a:cs typeface="Arial" pitchFamily="34" charset="0"/>
              </a:rPr>
              <a:t>isi : </a:t>
            </a:r>
          </a:p>
          <a:p>
            <a:pPr>
              <a:lnSpc>
                <a:spcPct val="80000"/>
              </a:lnSpc>
              <a:buNone/>
            </a:pPr>
            <a:r>
              <a:rPr lang="id-ID" dirty="0">
                <a:latin typeface="Bookman Old Style" pitchFamily="18" charset="0"/>
                <a:cs typeface="Arial" pitchFamily="34" charset="0"/>
              </a:rPr>
              <a:t>	</a:t>
            </a:r>
            <a:r>
              <a:rPr lang="en-US" sz="2800" b="1" dirty="0" err="1">
                <a:latin typeface="Bookman Old Style" pitchFamily="18" charset="0"/>
              </a:rPr>
              <a:t>Terwujudnya</a:t>
            </a:r>
            <a:r>
              <a:rPr lang="en-US" sz="2800" b="1" dirty="0">
                <a:latin typeface="Bookman Old Style" pitchFamily="18" charset="0"/>
              </a:rPr>
              <a:t> </a:t>
            </a:r>
            <a:r>
              <a:rPr lang="en-US" sz="2800" b="1" dirty="0" err="1">
                <a:latin typeface="Bookman Old Style" pitchFamily="18" charset="0"/>
              </a:rPr>
              <a:t>sistem</a:t>
            </a:r>
            <a:r>
              <a:rPr lang="en-US" sz="2800" b="1" dirty="0">
                <a:latin typeface="Bookman Old Style" pitchFamily="18" charset="0"/>
              </a:rPr>
              <a:t> </a:t>
            </a:r>
            <a:r>
              <a:rPr lang="en-US" sz="2800" b="1" dirty="0" err="1">
                <a:latin typeface="Bookman Old Style" pitchFamily="18" charset="0"/>
              </a:rPr>
              <a:t>penyiaran</a:t>
            </a:r>
            <a:r>
              <a:rPr lang="en-US" sz="2800" b="1" dirty="0">
                <a:latin typeface="Bookman Old Style" pitchFamily="18" charset="0"/>
              </a:rPr>
              <a:t> yang </a:t>
            </a:r>
            <a:r>
              <a:rPr lang="en-US" sz="2800" b="1" dirty="0" err="1">
                <a:latin typeface="Bookman Old Style" pitchFamily="18" charset="0"/>
              </a:rPr>
              <a:t>sehat</a:t>
            </a:r>
            <a:r>
              <a:rPr lang="en-US" sz="2800" b="1" i="1" dirty="0">
                <a:latin typeface="Bookman Old Style" pitchFamily="18" charset="0"/>
              </a:rPr>
              <a:t>,  </a:t>
            </a:r>
            <a:r>
              <a:rPr lang="en-US" sz="2800" b="1" dirty="0" err="1">
                <a:latin typeface="Bookman Old Style" pitchFamily="18" charset="0"/>
              </a:rPr>
              <a:t>berbudaya</a:t>
            </a:r>
            <a:r>
              <a:rPr lang="en-US" sz="2800" b="1" dirty="0">
                <a:latin typeface="Bookman Old Style" pitchFamily="18" charset="0"/>
              </a:rPr>
              <a:t> </a:t>
            </a:r>
            <a:r>
              <a:rPr lang="en-US" sz="2800" b="1" dirty="0" err="1">
                <a:latin typeface="Bookman Old Style" pitchFamily="18" charset="0"/>
              </a:rPr>
              <a:t>serta</a:t>
            </a:r>
            <a:r>
              <a:rPr lang="en-US" sz="2800" b="1" dirty="0">
                <a:latin typeface="Bookman Old Style" pitchFamily="18" charset="0"/>
              </a:rPr>
              <a:t> </a:t>
            </a:r>
            <a:r>
              <a:rPr lang="en-US" sz="2800" b="1" dirty="0" err="1">
                <a:latin typeface="Bookman Old Style" pitchFamily="18" charset="0"/>
              </a:rPr>
              <a:t>memperkuat</a:t>
            </a:r>
            <a:r>
              <a:rPr lang="en-US" sz="2800" b="1" dirty="0">
                <a:latin typeface="Bookman Old Style" pitchFamily="18" charset="0"/>
              </a:rPr>
              <a:t> </a:t>
            </a:r>
            <a:r>
              <a:rPr lang="en-US" sz="2800" b="1" dirty="0" err="1">
                <a:latin typeface="Bookman Old Style" pitchFamily="18" charset="0"/>
              </a:rPr>
              <a:t>integritas</a:t>
            </a:r>
            <a:r>
              <a:rPr lang="en-US" sz="2800" b="1" dirty="0">
                <a:latin typeface="Bookman Old Style" pitchFamily="18" charset="0"/>
              </a:rPr>
              <a:t> </a:t>
            </a:r>
            <a:r>
              <a:rPr lang="en-US" sz="2800" b="1" dirty="0" err="1">
                <a:latin typeface="Bookman Old Style" pitchFamily="18" charset="0"/>
              </a:rPr>
              <a:t>dan</a:t>
            </a:r>
            <a:r>
              <a:rPr lang="en-US" sz="2800" b="1" dirty="0">
                <a:latin typeface="Bookman Old Style" pitchFamily="18" charset="0"/>
              </a:rPr>
              <a:t> </a:t>
            </a:r>
            <a:r>
              <a:rPr lang="en-US" sz="2800" b="1" dirty="0" err="1">
                <a:latin typeface="Bookman Old Style" pitchFamily="18" charset="0"/>
              </a:rPr>
              <a:t>karakter</a:t>
            </a:r>
            <a:r>
              <a:rPr lang="en-US" sz="2800" b="1" dirty="0">
                <a:latin typeface="Bookman Old Style" pitchFamily="18" charset="0"/>
              </a:rPr>
              <a:t> </a:t>
            </a:r>
            <a:r>
              <a:rPr lang="en-US" sz="2800" b="1" dirty="0" err="1">
                <a:latin typeface="Bookman Old Style" pitchFamily="18" charset="0"/>
              </a:rPr>
              <a:t>kebangsaan</a:t>
            </a:r>
            <a:endParaRPr lang="id-ID" sz="2800" dirty="0">
              <a:latin typeface="Bookman Old Style" pitchFamily="18" charset="0"/>
              <a:cs typeface="Arial" pitchFamily="34" charset="0"/>
            </a:endParaRPr>
          </a:p>
          <a:p>
            <a:pPr>
              <a:lnSpc>
                <a:spcPct val="80000"/>
              </a:lnSpc>
              <a:buNone/>
            </a:pPr>
            <a:r>
              <a:rPr lang="id-ID" sz="2800" b="1" dirty="0">
                <a:latin typeface="Bookman Old Style" pitchFamily="18" charset="0"/>
                <a:cs typeface="Arial" pitchFamily="34" charset="0"/>
              </a:rPr>
              <a:t>Misi :</a:t>
            </a:r>
          </a:p>
          <a:p>
            <a:pPr marL="624078" lvl="0" indent="-514350">
              <a:buFont typeface="+mj-lt"/>
              <a:buAutoNum type="arabicPeriod"/>
            </a:pPr>
            <a:r>
              <a:rPr lang="en-US" sz="2800" b="1" dirty="0" err="1">
                <a:latin typeface="Bookman Old Style" pitchFamily="18" charset="0"/>
              </a:rPr>
              <a:t>Mendorong</a:t>
            </a:r>
            <a:r>
              <a:rPr lang="en-US" sz="2800" b="1" dirty="0">
                <a:latin typeface="Bookman Old Style" pitchFamily="18" charset="0"/>
              </a:rPr>
              <a:t> </a:t>
            </a:r>
            <a:r>
              <a:rPr lang="en-US" sz="2800" b="1" dirty="0" err="1">
                <a:latin typeface="Bookman Old Style" pitchFamily="18" charset="0"/>
              </a:rPr>
              <a:t>terwujudnya</a:t>
            </a:r>
            <a:r>
              <a:rPr lang="id-ID" sz="2800" b="1" dirty="0">
                <a:latin typeface="Bookman Old Style" pitchFamily="18" charset="0"/>
              </a:rPr>
              <a:t> </a:t>
            </a:r>
            <a:r>
              <a:rPr lang="en-US" sz="2800" b="1" dirty="0" err="1">
                <a:latin typeface="Bookman Old Style" pitchFamily="18" charset="0"/>
              </a:rPr>
              <a:t>isi</a:t>
            </a:r>
            <a:r>
              <a:rPr lang="en-US" sz="2800" b="1" dirty="0">
                <a:latin typeface="Bookman Old Style" pitchFamily="18" charset="0"/>
              </a:rPr>
              <a:t> </a:t>
            </a:r>
            <a:r>
              <a:rPr lang="en-US" sz="2800" b="1" dirty="0" err="1">
                <a:latin typeface="Bookman Old Style" pitchFamily="18" charset="0"/>
              </a:rPr>
              <a:t>siaran</a:t>
            </a:r>
            <a:r>
              <a:rPr lang="en-US" sz="2800" b="1" dirty="0">
                <a:latin typeface="Bookman Old Style" pitchFamily="18" charset="0"/>
              </a:rPr>
              <a:t> yang </a:t>
            </a:r>
            <a:r>
              <a:rPr lang="en-US" sz="2800" b="1" dirty="0" err="1">
                <a:latin typeface="Bookman Old Style" pitchFamily="18" charset="0"/>
              </a:rPr>
              <a:t>sehat</a:t>
            </a:r>
            <a:r>
              <a:rPr lang="en-US" sz="2800" b="1" dirty="0">
                <a:latin typeface="Bookman Old Style" pitchFamily="18" charset="0"/>
              </a:rPr>
              <a:t> </a:t>
            </a:r>
            <a:r>
              <a:rPr lang="en-US" sz="2800" b="1" dirty="0" err="1">
                <a:latin typeface="Bookman Old Style" pitchFamily="18" charset="0"/>
              </a:rPr>
              <a:t>dan</a:t>
            </a:r>
            <a:r>
              <a:rPr lang="en-US" sz="2800" b="1" dirty="0">
                <a:latin typeface="Bookman Old Style" pitchFamily="18" charset="0"/>
              </a:rPr>
              <a:t> </a:t>
            </a:r>
            <a:r>
              <a:rPr lang="en-US" sz="2800" b="1" dirty="0" err="1">
                <a:latin typeface="Bookman Old Style" pitchFamily="18" charset="0"/>
              </a:rPr>
              <a:t>mencerdaskan</a:t>
            </a:r>
            <a:endParaRPr lang="id-ID" sz="2800" b="1" dirty="0">
              <a:latin typeface="Bookman Old Style" pitchFamily="18" charset="0"/>
            </a:endParaRPr>
          </a:p>
          <a:p>
            <a:pPr marL="624078" lvl="0" indent="-514350">
              <a:buFont typeface="+mj-lt"/>
              <a:buAutoNum type="arabicPeriod"/>
            </a:pPr>
            <a:r>
              <a:rPr lang="nb-NO" sz="2800" b="1" dirty="0">
                <a:latin typeface="Bookman Old Style" pitchFamily="18" charset="0"/>
              </a:rPr>
              <a:t>Membangun iklim usaha penyiaran yang sehat dan berkeadilan</a:t>
            </a:r>
            <a:endParaRPr lang="id-ID" sz="2800" b="1" dirty="0">
              <a:latin typeface="Bookman Old Style" pitchFamily="18" charset="0"/>
            </a:endParaRPr>
          </a:p>
          <a:p>
            <a:pPr marL="624078" lvl="0" indent="-514350">
              <a:buFont typeface="+mj-lt"/>
              <a:buAutoNum type="arabicPeriod"/>
            </a:pPr>
            <a:r>
              <a:rPr lang="en-US" sz="2800" b="1" dirty="0" err="1">
                <a:latin typeface="Bookman Old Style" pitchFamily="18" charset="0"/>
              </a:rPr>
              <a:t>Menumbuhkan</a:t>
            </a:r>
            <a:r>
              <a:rPr lang="en-US" sz="2800" b="1" dirty="0">
                <a:latin typeface="Bookman Old Style" pitchFamily="18" charset="0"/>
              </a:rPr>
              <a:t> </a:t>
            </a:r>
            <a:r>
              <a:rPr lang="en-US" sz="2800" b="1" dirty="0" err="1">
                <a:latin typeface="Bookman Old Style" pitchFamily="18" charset="0"/>
              </a:rPr>
              <a:t>partisipasi</a:t>
            </a:r>
            <a:r>
              <a:rPr lang="en-US" sz="2800" b="1" dirty="0">
                <a:latin typeface="Bookman Old Style" pitchFamily="18" charset="0"/>
              </a:rPr>
              <a:t> </a:t>
            </a:r>
            <a:r>
              <a:rPr lang="en-US" sz="2800" b="1" dirty="0" err="1">
                <a:latin typeface="Bookman Old Style" pitchFamily="18" charset="0"/>
              </a:rPr>
              <a:t>masyarakat</a:t>
            </a:r>
            <a:r>
              <a:rPr lang="en-US" sz="2800" b="1" dirty="0">
                <a:latin typeface="Bookman Old Style" pitchFamily="18" charset="0"/>
              </a:rPr>
              <a:t> yang </a:t>
            </a:r>
            <a:r>
              <a:rPr lang="en-US" sz="2800" b="1" dirty="0" err="1">
                <a:latin typeface="Bookman Old Style" pitchFamily="18" charset="0"/>
              </a:rPr>
              <a:t>sadar</a:t>
            </a:r>
            <a:r>
              <a:rPr lang="en-US" sz="2800" b="1" dirty="0">
                <a:latin typeface="Bookman Old Style" pitchFamily="18" charset="0"/>
              </a:rPr>
              <a:t> media </a:t>
            </a:r>
            <a:r>
              <a:rPr lang="en-US" sz="2800" b="1" dirty="0" err="1">
                <a:latin typeface="Bookman Old Style" pitchFamily="18" charset="0"/>
              </a:rPr>
              <a:t>penyiaran</a:t>
            </a:r>
            <a:endParaRPr lang="id-ID" sz="2800" b="1" dirty="0">
              <a:latin typeface="Bookman Old Style" pitchFamily="18" charset="0"/>
            </a:endParaRPr>
          </a:p>
          <a:p>
            <a:pPr marL="624078" lvl="0" indent="-514350">
              <a:buFont typeface="+mj-lt"/>
              <a:buAutoNum type="arabicPeriod"/>
            </a:pPr>
            <a:r>
              <a:rPr lang="pt-BR" sz="2800" b="1" dirty="0">
                <a:latin typeface="Bookman Old Style" pitchFamily="18" charset="0"/>
              </a:rPr>
              <a:t>Menguatkan kelembagaan KPID sebagai lembaga negara independen yang dilandasi semangat keistimewaan</a:t>
            </a:r>
            <a:endParaRPr lang="id-ID" dirty="0"/>
          </a:p>
        </p:txBody>
      </p:sp>
      <p:sp>
        <p:nvSpPr>
          <p:cNvPr id="3" name="Title 2"/>
          <p:cNvSpPr>
            <a:spLocks noGrp="1"/>
          </p:cNvSpPr>
          <p:nvPr>
            <p:ph type="title"/>
          </p:nvPr>
        </p:nvSpPr>
        <p:spPr/>
        <p:txBody>
          <a:bodyPr>
            <a:normAutofit/>
          </a:bodyPr>
          <a:lstStyle/>
          <a:p>
            <a:pPr algn="ctr"/>
            <a:r>
              <a:rPr lang="id-ID" sz="4000" dirty="0" smtClean="0"/>
              <a:t>Visi </a:t>
            </a:r>
            <a:r>
              <a:rPr lang="id-ID" sz="4000" dirty="0"/>
              <a:t>dan </a:t>
            </a:r>
            <a:r>
              <a:rPr lang="id-ID" sz="4000" dirty="0" smtClean="0"/>
              <a:t>Misi KPID DIY</a:t>
            </a:r>
            <a:endParaRPr lang="id-ID"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id-ID" b="1" dirty="0" smtClean="0"/>
              <a:t>Mengawasi program siaran lokal.</a:t>
            </a:r>
          </a:p>
          <a:p>
            <a:r>
              <a:rPr lang="id-ID" b="1" dirty="0" smtClean="0"/>
              <a:t>Memberikan sanksi administrasi thd LP.</a:t>
            </a:r>
          </a:p>
          <a:p>
            <a:r>
              <a:rPr lang="id-ID" b="1" dirty="0" smtClean="0"/>
              <a:t>Memberikan rekomendasi kpd KPI dan/atau Pemda.</a:t>
            </a:r>
          </a:p>
          <a:p>
            <a:r>
              <a:rPr lang="id-ID" b="1" dirty="0" smtClean="0"/>
              <a:t>Menyelenggarakan pendidikan sadar media.</a:t>
            </a:r>
          </a:p>
          <a:p>
            <a:r>
              <a:rPr lang="id-ID" b="1" dirty="0" smtClean="0"/>
              <a:t>Pendampingan pengurusan IPP.</a:t>
            </a:r>
          </a:p>
          <a:p>
            <a:r>
              <a:rPr lang="id-ID" b="1" dirty="0" smtClean="0"/>
              <a:t>Fasilitasi penyelenggaraan EDP.</a:t>
            </a:r>
          </a:p>
          <a:p>
            <a:r>
              <a:rPr lang="id-ID" b="1" dirty="0" smtClean="0"/>
              <a:t>Pembinaan LP (pertemuan berkala, kunjungan lapangan, konsultasi, pelatihan penyiaran, penayangan ILM, pengiriman paket informasi).</a:t>
            </a:r>
            <a:r>
              <a:rPr lang="id-ID" dirty="0" smtClean="0"/>
              <a:t> </a:t>
            </a:r>
          </a:p>
          <a:p>
            <a:r>
              <a:rPr lang="id-ID" b="1" dirty="0" smtClean="0"/>
              <a:t>Memberikan penghargaan kpd LP, tokoh pemerhati penyiaran, lembaga peduli penyiaran.</a:t>
            </a:r>
          </a:p>
          <a:p>
            <a:r>
              <a:rPr lang="id-ID" b="1" dirty="0" smtClean="0"/>
              <a:t>Menyusun kriteria dan indikator penilaian penghargaan penyiaran.</a:t>
            </a:r>
          </a:p>
          <a:p>
            <a:endParaRPr lang="id-ID" dirty="0"/>
          </a:p>
        </p:txBody>
      </p:sp>
      <p:sp>
        <p:nvSpPr>
          <p:cNvPr id="3" name="Title 2"/>
          <p:cNvSpPr>
            <a:spLocks noGrp="1"/>
          </p:cNvSpPr>
          <p:nvPr>
            <p:ph type="title"/>
          </p:nvPr>
        </p:nvSpPr>
        <p:spPr/>
        <p:txBody>
          <a:bodyPr/>
          <a:lstStyle/>
          <a:p>
            <a:pPr algn="ctr"/>
            <a:r>
              <a:rPr lang="id-ID" dirty="0" smtClean="0"/>
              <a:t>Peran KPID DIY</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1538" y="1481328"/>
            <a:ext cx="7615262" cy="4525963"/>
          </a:xfrm>
        </p:spPr>
        <p:txBody>
          <a:bodyPr/>
          <a:lstStyle/>
          <a:p>
            <a:r>
              <a:rPr lang="id-ID" b="1" dirty="0" smtClean="0"/>
              <a:t>Pembinaan terhadap LP.</a:t>
            </a:r>
          </a:p>
          <a:p>
            <a:r>
              <a:rPr lang="id-ID" b="1" dirty="0" smtClean="0"/>
              <a:t>Konsultasi pengurusan IPP.</a:t>
            </a:r>
          </a:p>
          <a:p>
            <a:r>
              <a:rPr lang="id-ID" b="1" dirty="0" smtClean="0"/>
              <a:t>Pendampingan pengurusan IPP dari aspek teknik.</a:t>
            </a:r>
          </a:p>
          <a:p>
            <a:r>
              <a:rPr lang="id-ID" b="1" dirty="0" smtClean="0"/>
              <a:t>Penataan cluster LPK khususnya radio komunitas</a:t>
            </a:r>
          </a:p>
          <a:p>
            <a:r>
              <a:rPr lang="id-ID" b="1" dirty="0" smtClean="0"/>
              <a:t>Pengawasan penggunaan frekwensi/kanal</a:t>
            </a:r>
          </a:p>
          <a:p>
            <a:r>
              <a:rPr lang="id-ID" b="1" dirty="0" smtClean="0"/>
              <a:t>Memberikan sanksi kpd LP yang melanggar penggunaan frekwensi.</a:t>
            </a:r>
          </a:p>
          <a:p>
            <a:endParaRPr lang="id-ID" b="1" dirty="0" smtClean="0"/>
          </a:p>
          <a:p>
            <a:endParaRPr lang="id-ID" b="1" dirty="0"/>
          </a:p>
        </p:txBody>
      </p:sp>
      <p:sp>
        <p:nvSpPr>
          <p:cNvPr id="3" name="Title 2"/>
          <p:cNvSpPr>
            <a:spLocks noGrp="1"/>
          </p:cNvSpPr>
          <p:nvPr>
            <p:ph type="title"/>
          </p:nvPr>
        </p:nvSpPr>
        <p:spPr/>
        <p:txBody>
          <a:bodyPr/>
          <a:lstStyle/>
          <a:p>
            <a:pPr algn="ctr"/>
            <a:r>
              <a:rPr lang="id-ID" dirty="0" smtClean="0"/>
              <a:t>Peran Balmon DIY</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b="1" dirty="0" smtClean="0"/>
              <a:t>Menyiarkan Iklan Layanan Masyarakat (ILM) melalui televisi /radio.</a:t>
            </a:r>
          </a:p>
          <a:p>
            <a:r>
              <a:rPr lang="id-ID" b="1" dirty="0" smtClean="0"/>
              <a:t>Mensosialisasikan kebijakan pembangunan melalui televisi/radio.</a:t>
            </a:r>
          </a:p>
          <a:p>
            <a:r>
              <a:rPr lang="id-ID" b="1" dirty="0" smtClean="0"/>
              <a:t>Memberikan dukungan materi program siaran lokal kpd LP untuk bahan siaran.</a:t>
            </a:r>
          </a:p>
          <a:p>
            <a:r>
              <a:rPr lang="id-ID" b="1" dirty="0" smtClean="0"/>
              <a:t>Memanfaatkan media TV dan Radio utk  kegiatan penyuluhan, sosialisasi, diseminasi informasi.</a:t>
            </a:r>
          </a:p>
          <a:p>
            <a:r>
              <a:rPr lang="id-ID" b="1" dirty="0" smtClean="0"/>
              <a:t>Menjalin kerjasama dg LP televisi dan radio berkenaan dg program siaran lok</a:t>
            </a:r>
            <a:r>
              <a:rPr lang="id-ID" dirty="0" smtClean="0"/>
              <a:t>al.</a:t>
            </a:r>
          </a:p>
          <a:p>
            <a:r>
              <a:rPr lang="id-ID" b="1" dirty="0" smtClean="0"/>
              <a:t>Mengundang LP sbg peserta sosialisasi kebijakan berkenaan dg program siaran lokal.</a:t>
            </a:r>
            <a:endParaRPr lang="id-ID" dirty="0" smtClean="0"/>
          </a:p>
          <a:p>
            <a:endParaRPr lang="id-ID" dirty="0"/>
          </a:p>
        </p:txBody>
      </p:sp>
      <p:sp>
        <p:nvSpPr>
          <p:cNvPr id="3" name="Title 2"/>
          <p:cNvSpPr>
            <a:spLocks noGrp="1"/>
          </p:cNvSpPr>
          <p:nvPr>
            <p:ph type="title"/>
          </p:nvPr>
        </p:nvSpPr>
        <p:spPr/>
        <p:txBody>
          <a:bodyPr/>
          <a:lstStyle/>
          <a:p>
            <a:pPr algn="ctr"/>
            <a:r>
              <a:rPr lang="id-ID" dirty="0" smtClean="0"/>
              <a:t>Peran Instansi Vertikal</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1538" y="1481328"/>
            <a:ext cx="7072362" cy="4525963"/>
          </a:xfrm>
        </p:spPr>
        <p:txBody>
          <a:bodyPr>
            <a:normAutofit fontScale="92500" lnSpcReduction="10000"/>
          </a:bodyPr>
          <a:lstStyle/>
          <a:p>
            <a:r>
              <a:rPr lang="id-ID" b="1" dirty="0" smtClean="0"/>
              <a:t>Menyelenggarakan pendidikan sadar media.</a:t>
            </a:r>
          </a:p>
          <a:p>
            <a:r>
              <a:rPr lang="id-ID" b="1" dirty="0" smtClean="0"/>
              <a:t>Menyiapkan sumberdaya manusia penyiaran.</a:t>
            </a:r>
          </a:p>
          <a:p>
            <a:r>
              <a:rPr lang="id-ID" b="1" dirty="0" smtClean="0"/>
              <a:t>Bimbingan teknis pengelolaan penyiaran bagi lembaga penyiaran.</a:t>
            </a:r>
          </a:p>
          <a:p>
            <a:r>
              <a:rPr lang="id-ID" b="1" dirty="0" smtClean="0"/>
              <a:t>Survey indeks kualitas program siaran televisi dan radio.</a:t>
            </a:r>
          </a:p>
          <a:p>
            <a:r>
              <a:rPr lang="id-ID" b="1" dirty="0" smtClean="0"/>
              <a:t>Melakukan kajian terhadap konten program siaran lokal di televisi dan radio.</a:t>
            </a:r>
          </a:p>
          <a:p>
            <a:r>
              <a:rPr lang="id-ID" b="1" dirty="0" smtClean="0"/>
              <a:t>Melaksanakan penelitian dampak penyiaran bagi masyarakat.</a:t>
            </a:r>
            <a:endParaRPr lang="id-ID" dirty="0"/>
          </a:p>
        </p:txBody>
      </p:sp>
      <p:sp>
        <p:nvSpPr>
          <p:cNvPr id="3" name="Title 2"/>
          <p:cNvSpPr>
            <a:spLocks noGrp="1"/>
          </p:cNvSpPr>
          <p:nvPr>
            <p:ph type="title"/>
          </p:nvPr>
        </p:nvSpPr>
        <p:spPr/>
        <p:txBody>
          <a:bodyPr/>
          <a:lstStyle/>
          <a:p>
            <a:pPr algn="ctr"/>
            <a:r>
              <a:rPr lang="id-ID" dirty="0" smtClean="0"/>
              <a:t>Peran Perguruan Tinggi</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2976" y="1500174"/>
            <a:ext cx="7429552" cy="4525963"/>
          </a:xfrm>
        </p:spPr>
        <p:txBody>
          <a:bodyPr>
            <a:normAutofit/>
          </a:bodyPr>
          <a:lstStyle/>
          <a:p>
            <a:pPr lvl="0"/>
            <a:r>
              <a:rPr lang="id-ID" b="1" dirty="0" smtClean="0"/>
              <a:t>Setiap </a:t>
            </a:r>
            <a:r>
              <a:rPr lang="id-ID" b="1" dirty="0"/>
              <a:t>orang dan/atau kelompok masyarakat dapat berperan serta dalam pengawasan program Siaran.</a:t>
            </a:r>
          </a:p>
          <a:p>
            <a:pPr lvl="0"/>
            <a:r>
              <a:rPr lang="id-ID" b="1" dirty="0"/>
              <a:t>Setiap orang dan/atau kelompok masyarakat dapat mengajukan keberatan terhadap program Siaran yang bertentangan dengan norma.</a:t>
            </a:r>
          </a:p>
          <a:p>
            <a:pPr lvl="0"/>
            <a:r>
              <a:rPr lang="id-ID" b="1" dirty="0"/>
              <a:t>Keberatan </a:t>
            </a:r>
            <a:r>
              <a:rPr lang="id-ID" b="1" dirty="0" smtClean="0"/>
              <a:t>diajukan </a:t>
            </a:r>
            <a:r>
              <a:rPr lang="id-ID" b="1" dirty="0"/>
              <a:t>dalam bentuk pengaduan tertulis ke KPID.</a:t>
            </a:r>
          </a:p>
          <a:p>
            <a:endParaRPr lang="id-ID" dirty="0"/>
          </a:p>
        </p:txBody>
      </p:sp>
      <p:sp>
        <p:nvSpPr>
          <p:cNvPr id="3" name="Title 2"/>
          <p:cNvSpPr>
            <a:spLocks noGrp="1"/>
          </p:cNvSpPr>
          <p:nvPr>
            <p:ph type="title"/>
          </p:nvPr>
        </p:nvSpPr>
        <p:spPr/>
        <p:txBody>
          <a:bodyPr/>
          <a:lstStyle/>
          <a:p>
            <a:pPr algn="ctr"/>
            <a:r>
              <a:rPr lang="id-ID" dirty="0"/>
              <a:t>Peran </a:t>
            </a:r>
            <a:r>
              <a:rPr lang="id-ID" dirty="0" smtClean="0"/>
              <a:t>Masyarakat</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Rot="1" noChangeArrowheads="1"/>
          </p:cNvSpPr>
          <p:nvPr/>
        </p:nvSpPr>
        <p:spPr>
          <a:xfrm>
            <a:off x="1468313" y="2000240"/>
            <a:ext cx="6410037" cy="1357322"/>
          </a:xfrm>
          <a:prstGeom prst="rect">
            <a:avLst/>
          </a:prstGeom>
        </p:spPr>
        <p:txBody>
          <a:bodyPr lIns="103163" tIns="51581" rIns="103163" bIns="51581">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10000"/>
              </a:lnSpc>
              <a:defRPr/>
            </a:pPr>
            <a:r>
              <a:rPr lang="sv-SE" sz="3600" b="1" kern="0" spc="56" dirty="0">
                <a:ln w="11430"/>
                <a:solidFill>
                  <a:srgbClr val="0000FF"/>
                </a:solidFill>
                <a:effectLst>
                  <a:outerShdw blurRad="76200" dist="50800" dir="5400000" algn="tl" rotWithShape="0">
                    <a:srgbClr val="000000">
                      <a:alpha val="65000"/>
                    </a:srgbClr>
                  </a:outerShdw>
                </a:effectLst>
                <a:latin typeface="Cooper Black" panose="0208090404030B020404" pitchFamily="18" charset="0"/>
                <a:ea typeface="+mj-ea"/>
                <a:cs typeface="+mj-cs"/>
              </a:rPr>
              <a:t>SEKIAN </a:t>
            </a:r>
            <a:r>
              <a:rPr lang="id-ID" sz="3600" b="1" kern="0" spc="56" dirty="0">
                <a:ln w="11430"/>
                <a:solidFill>
                  <a:srgbClr val="0000FF"/>
                </a:solidFill>
                <a:effectLst>
                  <a:outerShdw blurRad="76200" dist="50800" dir="5400000" algn="tl" rotWithShape="0">
                    <a:srgbClr val="000000">
                      <a:alpha val="65000"/>
                    </a:srgbClr>
                  </a:outerShdw>
                </a:effectLst>
                <a:latin typeface="Cooper Black" panose="0208090404030B020404" pitchFamily="18" charset="0"/>
                <a:ea typeface="+mj-ea"/>
                <a:cs typeface="+mj-cs"/>
              </a:rPr>
              <a:t>...........</a:t>
            </a:r>
            <a:endParaRPr lang="sv-SE" sz="3600" b="1" kern="0" spc="56" dirty="0">
              <a:ln w="11430"/>
              <a:solidFill>
                <a:srgbClr val="0000FF"/>
              </a:solidFill>
              <a:effectLst>
                <a:outerShdw blurRad="76200" dist="50800" dir="5400000" algn="tl" rotWithShape="0">
                  <a:srgbClr val="000000">
                    <a:alpha val="65000"/>
                  </a:srgbClr>
                </a:outerShdw>
              </a:effectLst>
              <a:latin typeface="Cooper Black" panose="0208090404030B020404" pitchFamily="18" charset="0"/>
              <a:ea typeface="+mj-ea"/>
              <a:cs typeface="+mj-cs"/>
            </a:endParaRPr>
          </a:p>
          <a:p>
            <a:pPr algn="ctr">
              <a:lnSpc>
                <a:spcPct val="110000"/>
              </a:lnSpc>
              <a:defRPr/>
            </a:pPr>
            <a:r>
              <a:rPr lang="sv-SE" sz="3600" b="1" kern="0" spc="56" dirty="0">
                <a:ln w="11430"/>
                <a:solidFill>
                  <a:srgbClr val="0000FF"/>
                </a:solidFill>
                <a:effectLst>
                  <a:outerShdw blurRad="76200" dist="50800" dir="5400000" algn="tl" rotWithShape="0">
                    <a:srgbClr val="000000">
                      <a:alpha val="65000"/>
                    </a:srgbClr>
                  </a:outerShdw>
                </a:effectLst>
                <a:latin typeface="Cooper Black" panose="0208090404030B020404" pitchFamily="18" charset="0"/>
                <a:ea typeface="+mj-ea"/>
                <a:cs typeface="+mj-cs"/>
              </a:rPr>
              <a:t>TERIMA KASIH</a:t>
            </a:r>
            <a:endParaRPr lang="en-US" sz="3600" b="1" kern="0" spc="56" dirty="0">
              <a:ln w="11430"/>
              <a:solidFill>
                <a:srgbClr val="0000FF"/>
              </a:solidFill>
              <a:effectLst>
                <a:outerShdw blurRad="76200" dist="50800" dir="5400000" algn="tl" rotWithShape="0">
                  <a:srgbClr val="000000">
                    <a:alpha val="65000"/>
                  </a:srgbClr>
                </a:outerShdw>
              </a:effectLst>
              <a:latin typeface="Cooper Black" panose="0208090404030B020404" pitchFamily="18" charset="0"/>
              <a:ea typeface="+mj-ea"/>
              <a:cs typeface="+mj-cs"/>
            </a:endParaRPr>
          </a:p>
        </p:txBody>
      </p:sp>
    </p:spTree>
    <p:extLst>
      <p:ext uri="{BB962C8B-B14F-4D97-AF65-F5344CB8AC3E}">
        <p14:creationId xmlns:p14="http://schemas.microsoft.com/office/powerpoint/2010/main" xmlns="" val="3252079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84"/>
            <a:ext cx="8115328" cy="4857784"/>
          </a:xfrm>
        </p:spPr>
        <p:txBody>
          <a:bodyPr>
            <a:normAutofit fontScale="92500" lnSpcReduction="10000"/>
          </a:bodyPr>
          <a:lstStyle/>
          <a:p>
            <a:pPr>
              <a:buNone/>
            </a:pPr>
            <a:r>
              <a:rPr lang="id-ID" dirty="0"/>
              <a:t>	</a:t>
            </a:r>
            <a:endParaRPr lang="id-ID" b="1" dirty="0">
              <a:latin typeface="Bookman Old Style" pitchFamily="18" charset="0"/>
              <a:cs typeface="Aharoni" pitchFamily="2" charset="-79"/>
            </a:endParaRPr>
          </a:p>
          <a:p>
            <a:pPr>
              <a:buNone/>
            </a:pPr>
            <a:r>
              <a:rPr lang="id-ID" b="1" dirty="0">
                <a:latin typeface="Bookman Old Style" pitchFamily="18" charset="0"/>
                <a:cs typeface="Aharoni" pitchFamily="2" charset="-79"/>
              </a:rPr>
              <a:t>	1. 	Dampak kognitif (pengetahuan) </a:t>
            </a:r>
          </a:p>
          <a:p>
            <a:pPr>
              <a:buNone/>
            </a:pPr>
            <a:r>
              <a:rPr lang="id-ID" b="1" dirty="0">
                <a:latin typeface="Bookman Old Style" pitchFamily="18" charset="0"/>
                <a:cs typeface="Aharoni" pitchFamily="2" charset="-79"/>
              </a:rPr>
              <a:t>		suatu dampak yg timbul pd komunikan 	yg menyebabkan ia menjadi tahu atau 	meningkat intelektualitasnya.</a:t>
            </a:r>
          </a:p>
          <a:p>
            <a:pPr>
              <a:buNone/>
            </a:pPr>
            <a:r>
              <a:rPr lang="id-ID" b="1" dirty="0">
                <a:latin typeface="Bookman Old Style" pitchFamily="18" charset="0"/>
                <a:cs typeface="Aharoni" pitchFamily="2" charset="-79"/>
              </a:rPr>
              <a:t>	2. 	Dampak afektif (sikap) </a:t>
            </a:r>
          </a:p>
          <a:p>
            <a:pPr>
              <a:buNone/>
            </a:pPr>
            <a:r>
              <a:rPr lang="id-ID" b="1" dirty="0">
                <a:latin typeface="Bookman Old Style" pitchFamily="18" charset="0"/>
                <a:cs typeface="Aharoni" pitchFamily="2" charset="-79"/>
              </a:rPr>
              <a:t>		suatu dampak yg dpt menyentuh 	perasaan, 	emosi, perubahan sikap dll.</a:t>
            </a:r>
          </a:p>
          <a:p>
            <a:pPr>
              <a:buNone/>
            </a:pPr>
            <a:r>
              <a:rPr lang="id-ID" b="1" dirty="0">
                <a:latin typeface="Bookman Old Style" pitchFamily="18" charset="0"/>
                <a:cs typeface="Aharoni" pitchFamily="2" charset="-79"/>
              </a:rPr>
              <a:t>	3. 	Dampak psikomotorik (perilaku)</a:t>
            </a:r>
          </a:p>
          <a:p>
            <a:pPr>
              <a:buNone/>
            </a:pPr>
            <a:r>
              <a:rPr lang="id-ID" b="1" dirty="0">
                <a:latin typeface="Bookman Old Style" pitchFamily="18" charset="0"/>
                <a:cs typeface="Aharoni" pitchFamily="2" charset="-79"/>
              </a:rPr>
              <a:t>		Dampak yg menimbulkan perubahan pd 	komunikan dlm bentuk perilaku dan 	tindakan.</a:t>
            </a:r>
          </a:p>
          <a:p>
            <a:endParaRPr lang="id-ID" dirty="0"/>
          </a:p>
        </p:txBody>
      </p:sp>
      <p:sp>
        <p:nvSpPr>
          <p:cNvPr id="3" name="Title 2"/>
          <p:cNvSpPr>
            <a:spLocks noGrp="1"/>
          </p:cNvSpPr>
          <p:nvPr>
            <p:ph type="title"/>
          </p:nvPr>
        </p:nvSpPr>
        <p:spPr/>
        <p:txBody>
          <a:bodyPr/>
          <a:lstStyle/>
          <a:p>
            <a:pPr algn="ctr"/>
            <a:r>
              <a:rPr lang="id-ID" dirty="0" smtClean="0"/>
              <a:t>Dampak penyiaran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5143536"/>
          </a:xfrm>
        </p:spPr>
        <p:txBody>
          <a:bodyPr>
            <a:normAutofit fontScale="92500" lnSpcReduction="10000"/>
          </a:bodyPr>
          <a:lstStyle/>
          <a:p>
            <a:r>
              <a:rPr lang="id-ID" b="1" dirty="0">
                <a:latin typeface="Bookman Old Style" pitchFamily="18" charset="0"/>
                <a:cs typeface="Arial" pitchFamily="34" charset="0"/>
              </a:rPr>
              <a:t>Agar </a:t>
            </a:r>
            <a:r>
              <a:rPr lang="id-ID" b="1" dirty="0" smtClean="0">
                <a:latin typeface="Bookman Old Style" pitchFamily="18" charset="0"/>
                <a:cs typeface="Arial" pitchFamily="34" charset="0"/>
              </a:rPr>
              <a:t>lembaga penyiaran dapat menjalankan fungsinya sbg media informasi, pendidikan, hiburan, </a:t>
            </a:r>
            <a:r>
              <a:rPr lang="id-ID" b="1" dirty="0">
                <a:latin typeface="Bookman Old Style" pitchFamily="18" charset="0"/>
                <a:cs typeface="Arial" pitchFamily="34" charset="0"/>
              </a:rPr>
              <a:t>sebagai kontrol dan perekat sosial.</a:t>
            </a:r>
          </a:p>
          <a:p>
            <a:r>
              <a:rPr lang="id-ID" b="1" dirty="0">
                <a:latin typeface="Bookman Old Style" pitchFamily="18" charset="0"/>
                <a:cs typeface="Arial" pitchFamily="34" charset="0"/>
              </a:rPr>
              <a:t>Isi siaran tidak berisi muatan, antara lain:</a:t>
            </a:r>
          </a:p>
          <a:p>
            <a:pPr marL="624078" indent="-514350">
              <a:buFont typeface="+mj-lt"/>
              <a:buAutoNum type="alphaLcPeriod"/>
            </a:pPr>
            <a:r>
              <a:rPr lang="id-ID" b="1" dirty="0" smtClean="0">
                <a:latin typeface="Bookman Old Style" pitchFamily="18" charset="0"/>
                <a:cs typeface="Arial" pitchFamily="34" charset="0"/>
              </a:rPr>
              <a:t>Anti Pancasila</a:t>
            </a:r>
          </a:p>
          <a:p>
            <a:pPr marL="624078" indent="-514350">
              <a:buFont typeface="+mj-lt"/>
              <a:buAutoNum type="alphaLcPeriod"/>
            </a:pPr>
            <a:r>
              <a:rPr lang="id-ID" b="1" dirty="0" smtClean="0">
                <a:latin typeface="Bookman Old Style" pitchFamily="18" charset="0"/>
                <a:cs typeface="Arial" pitchFamily="34" charset="0"/>
              </a:rPr>
              <a:t>Pornografi</a:t>
            </a:r>
            <a:endParaRPr lang="id-ID" b="1" dirty="0">
              <a:latin typeface="Bookman Old Style" pitchFamily="18" charset="0"/>
              <a:cs typeface="Arial" pitchFamily="34" charset="0"/>
            </a:endParaRPr>
          </a:p>
          <a:p>
            <a:pPr marL="624078" indent="-514350">
              <a:buFont typeface="+mj-lt"/>
              <a:buAutoNum type="alphaLcPeriod"/>
            </a:pPr>
            <a:r>
              <a:rPr lang="id-ID" b="1" dirty="0" smtClean="0">
                <a:latin typeface="Bookman Old Style" pitchFamily="18" charset="0"/>
                <a:cs typeface="Arial" pitchFamily="34" charset="0"/>
              </a:rPr>
              <a:t>Kekerasan</a:t>
            </a:r>
            <a:endParaRPr lang="id-ID" b="1" dirty="0">
              <a:latin typeface="Bookman Old Style" pitchFamily="18" charset="0"/>
              <a:cs typeface="Arial" pitchFamily="34" charset="0"/>
            </a:endParaRPr>
          </a:p>
          <a:p>
            <a:pPr marL="624078" indent="-514350">
              <a:buFont typeface="+mj-lt"/>
              <a:buAutoNum type="alphaLcPeriod"/>
            </a:pPr>
            <a:r>
              <a:rPr lang="id-ID" b="1" dirty="0" smtClean="0">
                <a:latin typeface="Bookman Old Style" pitchFamily="18" charset="0"/>
                <a:cs typeface="Arial" pitchFamily="34" charset="0"/>
              </a:rPr>
              <a:t>Penghinaan </a:t>
            </a:r>
            <a:r>
              <a:rPr lang="id-ID" b="1" dirty="0">
                <a:latin typeface="Bookman Old Style" pitchFamily="18" charset="0"/>
                <a:cs typeface="Arial" pitchFamily="34" charset="0"/>
              </a:rPr>
              <a:t>atau </a:t>
            </a:r>
            <a:r>
              <a:rPr lang="id-ID" b="1" dirty="0" smtClean="0">
                <a:latin typeface="Bookman Old Style" pitchFamily="18" charset="0"/>
                <a:cs typeface="Arial" pitchFamily="34" charset="0"/>
              </a:rPr>
              <a:t>pelecehan</a:t>
            </a:r>
          </a:p>
          <a:p>
            <a:pPr marL="624078" indent="-514350">
              <a:buFont typeface="+mj-lt"/>
              <a:buAutoNum type="alphaLcPeriod"/>
            </a:pPr>
            <a:r>
              <a:rPr lang="id-ID" b="1" dirty="0" smtClean="0">
                <a:latin typeface="Bookman Old Style" pitchFamily="18" charset="0"/>
                <a:cs typeface="Arial" pitchFamily="34" charset="0"/>
              </a:rPr>
              <a:t>Ujaran kebencian</a:t>
            </a:r>
          </a:p>
          <a:p>
            <a:pPr marL="624078" indent="-514350">
              <a:buFont typeface="+mj-lt"/>
              <a:buAutoNum type="alphaLcPeriod"/>
            </a:pPr>
            <a:r>
              <a:rPr lang="id-ID" b="1" dirty="0" smtClean="0">
                <a:latin typeface="Bookman Old Style" pitchFamily="18" charset="0"/>
                <a:cs typeface="Arial" pitchFamily="34" charset="0"/>
              </a:rPr>
              <a:t>Berita bohong</a:t>
            </a:r>
          </a:p>
          <a:p>
            <a:pPr marL="624078" indent="-514350">
              <a:buFont typeface="+mj-lt"/>
              <a:buAutoNum type="alphaLcPeriod"/>
            </a:pPr>
            <a:r>
              <a:rPr lang="id-ID" b="1" dirty="0" smtClean="0">
                <a:latin typeface="Bookman Old Style" pitchFamily="18" charset="0"/>
                <a:cs typeface="Arial" pitchFamily="34" charset="0"/>
              </a:rPr>
              <a:t>Disintegrasi </a:t>
            </a:r>
            <a:r>
              <a:rPr lang="id-ID" b="1" dirty="0">
                <a:latin typeface="Bookman Old Style" pitchFamily="18" charset="0"/>
                <a:cs typeface="Arial" pitchFamily="34" charset="0"/>
              </a:rPr>
              <a:t>bangsa.</a:t>
            </a:r>
          </a:p>
          <a:p>
            <a:pPr>
              <a:buFont typeface="Wingdings" pitchFamily="2" charset="2"/>
              <a:buChar char="Ø"/>
            </a:pPr>
            <a:r>
              <a:rPr lang="id-ID" b="1" dirty="0">
                <a:latin typeface="Bookman Old Style" pitchFamily="18" charset="0"/>
                <a:cs typeface="Arial" pitchFamily="34" charset="0"/>
              </a:rPr>
              <a:t>Isi siaran sesuai dg norma P3 &amp; SPS</a:t>
            </a:r>
            <a:r>
              <a:rPr lang="id-ID" dirty="0">
                <a:latin typeface="Bookman Old Style" pitchFamily="18" charset="0"/>
                <a:cs typeface="Arial" pitchFamily="34" charset="0"/>
              </a:rPr>
              <a:t>.</a:t>
            </a:r>
          </a:p>
          <a:p>
            <a:pPr>
              <a:buFont typeface="Wingdings" pitchFamily="2" charset="2"/>
              <a:buChar char="Ø"/>
            </a:pPr>
            <a:r>
              <a:rPr lang="id-ID" b="1" dirty="0">
                <a:latin typeface="Bookman Old Style" pitchFamily="18" charset="0"/>
                <a:cs typeface="Arial" pitchFamily="34" charset="0"/>
              </a:rPr>
              <a:t>Isi siaran </a:t>
            </a:r>
            <a:r>
              <a:rPr lang="id-ID" b="1" dirty="0" smtClean="0">
                <a:latin typeface="Bookman Old Style" pitchFamily="18" charset="0"/>
                <a:cs typeface="Arial" pitchFamily="34" charset="0"/>
              </a:rPr>
              <a:t>sehat &amp; tidak </a:t>
            </a:r>
            <a:r>
              <a:rPr lang="id-ID" b="1" dirty="0">
                <a:latin typeface="Bookman Old Style" pitchFamily="18" charset="0"/>
                <a:cs typeface="Arial" pitchFamily="34" charset="0"/>
              </a:rPr>
              <a:t>berdampak negatif. </a:t>
            </a:r>
          </a:p>
          <a:p>
            <a:pPr>
              <a:buFont typeface="Wingdings" pitchFamily="2" charset="2"/>
              <a:buChar char="Ø"/>
            </a:pPr>
            <a:endParaRPr lang="id-ID" dirty="0"/>
          </a:p>
          <a:p>
            <a:endParaRPr lang="id-ID" dirty="0"/>
          </a:p>
        </p:txBody>
      </p:sp>
      <p:sp>
        <p:nvSpPr>
          <p:cNvPr id="3" name="Title 2"/>
          <p:cNvSpPr>
            <a:spLocks noGrp="1"/>
          </p:cNvSpPr>
          <p:nvPr>
            <p:ph type="title"/>
          </p:nvPr>
        </p:nvSpPr>
        <p:spPr/>
        <p:txBody>
          <a:bodyPr>
            <a:normAutofit/>
          </a:bodyPr>
          <a:lstStyle/>
          <a:p>
            <a:pPr algn="ctr"/>
            <a:r>
              <a:rPr lang="id-ID" sz="3600" dirty="0"/>
              <a:t>Perlunya pengawasan Isi Siaran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000108"/>
            <a:ext cx="8501122" cy="5500726"/>
          </a:xfrm>
        </p:spPr>
        <p:txBody>
          <a:bodyPr>
            <a:normAutofit fontScale="92500" lnSpcReduction="10000"/>
          </a:bodyPr>
          <a:lstStyle/>
          <a:p>
            <a:r>
              <a:rPr lang="id-ID" b="1" dirty="0">
                <a:latin typeface="Book Antiqua" pitchFamily="18" charset="0"/>
              </a:rPr>
              <a:t>UU No 32 Tahun 2002 ttg Penyiaran.</a:t>
            </a:r>
          </a:p>
          <a:p>
            <a:r>
              <a:rPr lang="id-ID" b="1" dirty="0">
                <a:latin typeface="Book Antiqua" pitchFamily="18" charset="0"/>
              </a:rPr>
              <a:t>PP No 11 Tahun 2005 ttg Penyelenggaraan Penyiaran Lembaga Penyiaran Publik (LPP).</a:t>
            </a:r>
          </a:p>
          <a:p>
            <a:r>
              <a:rPr lang="id-ID" b="1" dirty="0">
                <a:latin typeface="Book Antiqua" pitchFamily="18" charset="0"/>
              </a:rPr>
              <a:t>PP No 50 Tahun 2005 ttg Penyelenggaraan Penyiaran Lembaga Penyiaran Swasta (LPS).</a:t>
            </a:r>
          </a:p>
          <a:p>
            <a:r>
              <a:rPr lang="id-ID" b="1" dirty="0">
                <a:latin typeface="Book Antiqua" pitchFamily="18" charset="0"/>
              </a:rPr>
              <a:t>PP No 51 Tahun 2005 ttg Penyelenggaraan Penyiaran Lembaga Penyiaran Komunitas (LPK).</a:t>
            </a:r>
          </a:p>
          <a:p>
            <a:r>
              <a:rPr lang="id-ID" b="1" dirty="0">
                <a:latin typeface="Book Antiqua" pitchFamily="18" charset="0"/>
              </a:rPr>
              <a:t>PP No 50 Tahun 2005 ttg Penyelenggaraan Penyiaran Lembaga Penyiaran Berlangganan (LPB)</a:t>
            </a:r>
          </a:p>
          <a:p>
            <a:r>
              <a:rPr lang="id-ID" b="1" dirty="0">
                <a:latin typeface="Book Antiqua" pitchFamily="18" charset="0"/>
              </a:rPr>
              <a:t>Peraturan Menteri Komunikasi dan Informatika </a:t>
            </a:r>
          </a:p>
          <a:p>
            <a:r>
              <a:rPr lang="id-ID" b="1" dirty="0">
                <a:latin typeface="Book Antiqua" pitchFamily="18" charset="0"/>
              </a:rPr>
              <a:t>Peraturan KPI No 01/P/KPI/03/2012 ttg Pedoman Perilaku Penyiaran (P3)</a:t>
            </a:r>
          </a:p>
          <a:p>
            <a:r>
              <a:rPr lang="id-ID" b="1" dirty="0">
                <a:latin typeface="Book Antiqua" pitchFamily="18" charset="0"/>
              </a:rPr>
              <a:t>Peraturan KPI No 02/P/KPI/03/2012 ttg Standar Program Siaran(SPS)</a:t>
            </a:r>
          </a:p>
          <a:p>
            <a:endParaRPr lang="id-ID" dirty="0">
              <a:latin typeface="Bookman Old Style" pitchFamily="18" charset="0"/>
            </a:endParaRPr>
          </a:p>
          <a:p>
            <a:endParaRPr lang="id-ID" dirty="0">
              <a:latin typeface="Bookman Old Style" pitchFamily="18" charset="0"/>
            </a:endParaRPr>
          </a:p>
        </p:txBody>
      </p:sp>
      <p:sp>
        <p:nvSpPr>
          <p:cNvPr id="3" name="Title 2"/>
          <p:cNvSpPr>
            <a:spLocks noGrp="1"/>
          </p:cNvSpPr>
          <p:nvPr>
            <p:ph type="title"/>
          </p:nvPr>
        </p:nvSpPr>
        <p:spPr>
          <a:xfrm>
            <a:off x="457200" y="274638"/>
            <a:ext cx="8229600" cy="796908"/>
          </a:xfrm>
        </p:spPr>
        <p:txBody>
          <a:bodyPr/>
          <a:lstStyle/>
          <a:p>
            <a:pPr algn="ctr"/>
            <a:r>
              <a:rPr lang="id-ID" dirty="0"/>
              <a:t>Per UU an Penyiaran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a:latin typeface="Bookman Old Style" pitchFamily="18" charset="0"/>
                <a:cs typeface="Arial" pitchFamily="34" charset="0"/>
              </a:rPr>
              <a:t>Peraturan Gubernur DIY No.11 Tahun 2011 Tentang KPID</a:t>
            </a:r>
            <a:endParaRPr lang="id-ID" b="1" dirty="0">
              <a:latin typeface="Bookman Old Style" pitchFamily="18" charset="0"/>
            </a:endParaRPr>
          </a:p>
          <a:p>
            <a:r>
              <a:rPr lang="id-ID" b="1" dirty="0">
                <a:latin typeface="Bookman Old Style" pitchFamily="18" charset="0"/>
              </a:rPr>
              <a:t>Perda DIY No. 13 Tahun 2016 Tentang Penyelenggaraan Penyiaran</a:t>
            </a:r>
          </a:p>
          <a:p>
            <a:r>
              <a:rPr lang="id-ID" b="1" dirty="0">
                <a:latin typeface="Bookman Old Style" pitchFamily="18" charset="0"/>
              </a:rPr>
              <a:t>Pergub DIY No. 37 Tahun 2017 tentang Fasilitasi Pembentukan LPK</a:t>
            </a:r>
          </a:p>
          <a:p>
            <a:r>
              <a:rPr lang="id-ID" b="1" dirty="0">
                <a:latin typeface="Bookman Old Style" pitchFamily="18" charset="0"/>
              </a:rPr>
              <a:t>Pergub DIY No. 38 Tahun 2017 tentang Tata Cara Pengenaan Sanksi Administrasi dan Pemberian Penghargaan atas Penyelenggaraan Penyiaran</a:t>
            </a:r>
          </a:p>
          <a:p>
            <a:endParaRPr lang="id-ID" dirty="0"/>
          </a:p>
        </p:txBody>
      </p:sp>
      <p:sp>
        <p:nvSpPr>
          <p:cNvPr id="3" name="Title 2"/>
          <p:cNvSpPr>
            <a:spLocks noGrp="1"/>
          </p:cNvSpPr>
          <p:nvPr>
            <p:ph type="title"/>
          </p:nvPr>
        </p:nvSpPr>
        <p:spPr/>
        <p:txBody>
          <a:bodyPr/>
          <a:lstStyle/>
          <a:p>
            <a:pPr algn="ctr"/>
            <a:r>
              <a:rPr lang="id-ID" dirty="0"/>
              <a:t>Regulasi Penyiaran Daerah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714488"/>
            <a:ext cx="8229600" cy="4786346"/>
          </a:xfrm>
        </p:spPr>
        <p:txBody>
          <a:bodyPr>
            <a:normAutofit lnSpcReduction="10000"/>
          </a:bodyPr>
          <a:lstStyle/>
          <a:p>
            <a:r>
              <a:rPr lang="id-ID" b="1" dirty="0"/>
              <a:t>Diatur dalam Perda DIY Nomor 13 Tahun 2016 tentang Penyelenggaraan Penyiaran.</a:t>
            </a:r>
          </a:p>
          <a:p>
            <a:r>
              <a:rPr lang="id-ID" b="1" dirty="0"/>
              <a:t>Inisiatif Dewan (Komisi A DPRD DIY) </a:t>
            </a:r>
          </a:p>
          <a:p>
            <a:r>
              <a:rPr lang="id-ID" b="1" dirty="0"/>
              <a:t>Rapur Dewan pada tanggal 30 Oktober 2016.</a:t>
            </a:r>
          </a:p>
          <a:p>
            <a:r>
              <a:rPr lang="id-ID" b="1" dirty="0"/>
              <a:t>Ditetapkan dan diundangkan pada tanggal </a:t>
            </a:r>
          </a:p>
          <a:p>
            <a:pPr>
              <a:buNone/>
            </a:pPr>
            <a:r>
              <a:rPr lang="id-ID" b="1" dirty="0"/>
              <a:t>	21 November 2016.</a:t>
            </a:r>
          </a:p>
          <a:p>
            <a:r>
              <a:rPr lang="id-ID" b="1" dirty="0"/>
              <a:t>Berlaku 21 </a:t>
            </a:r>
            <a:r>
              <a:rPr lang="id-ID" b="1"/>
              <a:t>Mei 2017 (6 </a:t>
            </a:r>
            <a:r>
              <a:rPr lang="id-ID" b="1" dirty="0"/>
              <a:t>bulan </a:t>
            </a:r>
            <a:r>
              <a:rPr lang="id-ID" b="1"/>
              <a:t>sejak diundangkan). </a:t>
            </a:r>
            <a:endParaRPr lang="id-ID" b="1" dirty="0"/>
          </a:p>
          <a:p>
            <a:r>
              <a:rPr lang="id-ID" b="1" dirty="0"/>
              <a:t>Memuat 9 Bab dan 25 Pasal.</a:t>
            </a:r>
          </a:p>
          <a:p>
            <a:r>
              <a:rPr lang="id-ID" b="1" dirty="0"/>
              <a:t>Mengamanatkan beberapa ketentuan diatur lebih lanjut dalam Peraturan Gubernur. </a:t>
            </a:r>
          </a:p>
          <a:p>
            <a:endParaRPr lang="id-ID" dirty="0"/>
          </a:p>
          <a:p>
            <a:endParaRPr lang="id-ID" dirty="0"/>
          </a:p>
        </p:txBody>
      </p:sp>
      <p:sp>
        <p:nvSpPr>
          <p:cNvPr id="3" name="Title 2"/>
          <p:cNvSpPr>
            <a:spLocks noGrp="1"/>
          </p:cNvSpPr>
          <p:nvPr>
            <p:ph type="title"/>
          </p:nvPr>
        </p:nvSpPr>
        <p:spPr/>
        <p:txBody>
          <a:bodyPr>
            <a:normAutofit fontScale="90000"/>
          </a:bodyPr>
          <a:lstStyle/>
          <a:p>
            <a:pPr algn="ctr"/>
            <a:r>
              <a:rPr lang="id-ID" dirty="0"/>
              <a:t>Penyiaran di Daerah Istimewa Yogyakarta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b="1" dirty="0"/>
              <a:t>Secara umum mengatur semua jenis lembaga penyiaran, baik itu LPP (TVRI &amp; RRI), LPS, LPK dan LPB. </a:t>
            </a:r>
          </a:p>
          <a:p>
            <a:r>
              <a:rPr lang="id-ID" b="1" dirty="0"/>
              <a:t>Fokusnya program siaran lokal yang diselenggarakan televisi sebesar 10% dan radio sebesar 60% dapat dipenuhi oleh masing-masing penyelenggara penyiaran. </a:t>
            </a:r>
          </a:p>
          <a:p>
            <a:r>
              <a:rPr lang="id-ID" b="1" dirty="0"/>
              <a:t>Selain itu Perda mengatur juga beragam sanksi administratif bagi lembaga penyiaran yang melanggar aturan.</a:t>
            </a:r>
          </a:p>
          <a:p>
            <a:endParaRPr lang="id-ID" dirty="0"/>
          </a:p>
        </p:txBody>
      </p:sp>
      <p:sp>
        <p:nvSpPr>
          <p:cNvPr id="3" name="Title 2"/>
          <p:cNvSpPr>
            <a:spLocks noGrp="1"/>
          </p:cNvSpPr>
          <p:nvPr>
            <p:ph type="title"/>
          </p:nvPr>
        </p:nvSpPr>
        <p:spPr/>
        <p:txBody>
          <a:bodyPr>
            <a:normAutofit fontScale="90000"/>
          </a:bodyPr>
          <a:lstStyle/>
          <a:p>
            <a:pPr algn="ctr"/>
            <a:r>
              <a:rPr lang="id-ID" dirty="0"/>
              <a:t>Hal-hal yg diatur Perda </a:t>
            </a:r>
            <a:br>
              <a:rPr lang="id-ID" dirty="0"/>
            </a:br>
            <a:r>
              <a:rPr lang="id-ID" dirty="0"/>
              <a:t>(Obyek &amp; fokusnya)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214422"/>
            <a:ext cx="8143932" cy="5286412"/>
          </a:xfrm>
        </p:spPr>
        <p:txBody>
          <a:bodyPr>
            <a:normAutofit lnSpcReduction="10000"/>
          </a:bodyPr>
          <a:lstStyle/>
          <a:p>
            <a:pPr marL="1485900" lvl="4" indent="-342900">
              <a:buFont typeface="+mj-lt"/>
              <a:buAutoNum type="arabicPeriod"/>
            </a:pPr>
            <a:r>
              <a:rPr lang="id-ID" sz="2400" b="1" dirty="0"/>
              <a:t>Pendidikan Pancasila</a:t>
            </a:r>
            <a:r>
              <a:rPr lang="en-US" sz="2400" b="1" dirty="0"/>
              <a:t>, U</a:t>
            </a:r>
            <a:r>
              <a:rPr lang="id-ID" sz="2400" b="1" dirty="0"/>
              <a:t>ndang-Undang </a:t>
            </a:r>
            <a:r>
              <a:rPr lang="en-US" sz="2400" b="1" dirty="0"/>
              <a:t>D</a:t>
            </a:r>
            <a:r>
              <a:rPr lang="id-ID" sz="2400" b="1" dirty="0"/>
              <a:t>asar </a:t>
            </a:r>
            <a:r>
              <a:rPr lang="en-US" sz="2400" b="1" dirty="0"/>
              <a:t>N</a:t>
            </a:r>
            <a:r>
              <a:rPr lang="id-ID" sz="2400" b="1" dirty="0"/>
              <a:t>egara </a:t>
            </a:r>
            <a:r>
              <a:rPr lang="en-US" sz="2400" b="1" dirty="0"/>
              <a:t>R</a:t>
            </a:r>
            <a:r>
              <a:rPr lang="id-ID" sz="2400" b="1" dirty="0"/>
              <a:t>epublik </a:t>
            </a:r>
            <a:r>
              <a:rPr lang="en-US" sz="2400" b="1" dirty="0"/>
              <a:t>I</a:t>
            </a:r>
            <a:r>
              <a:rPr lang="id-ID" sz="2400" b="1" dirty="0"/>
              <a:t>ndonesia Tahun</a:t>
            </a:r>
            <a:r>
              <a:rPr lang="en-US" sz="2400" b="1" dirty="0"/>
              <a:t> 1945, </a:t>
            </a:r>
            <a:r>
              <a:rPr lang="en-US" sz="2400" b="1" dirty="0" err="1"/>
              <a:t>Bhineka</a:t>
            </a:r>
            <a:r>
              <a:rPr lang="en-US" sz="2400" b="1" dirty="0"/>
              <a:t> Tunggal </a:t>
            </a:r>
            <a:r>
              <a:rPr lang="en-US" sz="2400" b="1" dirty="0" err="1"/>
              <a:t>Ika</a:t>
            </a:r>
            <a:r>
              <a:rPr lang="en-US" sz="2400" b="1" dirty="0"/>
              <a:t>, N</a:t>
            </a:r>
            <a:r>
              <a:rPr lang="id-ID" sz="2400" b="1" dirty="0"/>
              <a:t>egara </a:t>
            </a:r>
            <a:r>
              <a:rPr lang="en-US" sz="2400" b="1" dirty="0"/>
              <a:t>K</a:t>
            </a:r>
            <a:r>
              <a:rPr lang="id-ID" sz="2400" b="1" dirty="0"/>
              <a:t>esatuan </a:t>
            </a:r>
            <a:r>
              <a:rPr lang="en-US" sz="2400" b="1" dirty="0"/>
              <a:t>R</a:t>
            </a:r>
            <a:r>
              <a:rPr lang="id-ID" sz="2400" b="1" dirty="0"/>
              <a:t>epublik </a:t>
            </a:r>
            <a:r>
              <a:rPr lang="en-US" sz="2400" b="1" dirty="0"/>
              <a:t>I</a:t>
            </a:r>
            <a:r>
              <a:rPr lang="id-ID" sz="2400" b="1" dirty="0"/>
              <a:t>ndonesia </a:t>
            </a:r>
            <a:r>
              <a:rPr lang="en-US" sz="2400" b="1" dirty="0" err="1"/>
              <a:t>dan</a:t>
            </a:r>
            <a:r>
              <a:rPr lang="en-US" sz="2400" b="1" dirty="0"/>
              <a:t> </a:t>
            </a:r>
            <a:r>
              <a:rPr lang="en-US" sz="2400" b="1" dirty="0" err="1"/>
              <a:t>Keistimewaan</a:t>
            </a:r>
            <a:r>
              <a:rPr lang="en-US" sz="2400" b="1" dirty="0"/>
              <a:t> D</a:t>
            </a:r>
            <a:r>
              <a:rPr lang="id-ID" sz="2400" b="1" dirty="0"/>
              <a:t>aerah </a:t>
            </a:r>
            <a:r>
              <a:rPr lang="en-US" sz="2400" b="1" dirty="0"/>
              <a:t>I</a:t>
            </a:r>
            <a:r>
              <a:rPr lang="id-ID" sz="2400" b="1" dirty="0"/>
              <a:t>stimewa </a:t>
            </a:r>
            <a:r>
              <a:rPr lang="en-US" sz="2400" b="1" dirty="0"/>
              <a:t>Y</a:t>
            </a:r>
            <a:r>
              <a:rPr lang="id-ID" sz="2400" b="1" dirty="0"/>
              <a:t>ogyakarta;</a:t>
            </a:r>
          </a:p>
          <a:p>
            <a:pPr marL="1485900" lvl="4" indent="-342900">
              <a:buFont typeface="+mj-lt"/>
              <a:buAutoNum type="arabicPeriod"/>
            </a:pPr>
            <a:r>
              <a:rPr lang="id-ID" sz="2400" b="1" dirty="0" err="1"/>
              <a:t>S</a:t>
            </a:r>
            <a:r>
              <a:rPr lang="en-US" sz="2400" b="1" dirty="0" err="1"/>
              <a:t>enibudaya</a:t>
            </a:r>
            <a:r>
              <a:rPr lang="en-US" sz="2400" b="1" dirty="0"/>
              <a:t>, </a:t>
            </a:r>
            <a:r>
              <a:rPr lang="en-US" sz="2400" b="1" dirty="0" err="1"/>
              <a:t>ekonomi</a:t>
            </a:r>
            <a:r>
              <a:rPr lang="en-US" sz="2400" b="1" dirty="0"/>
              <a:t> </a:t>
            </a:r>
            <a:r>
              <a:rPr lang="en-US" sz="2400" b="1" dirty="0" err="1"/>
              <a:t>kreatif</a:t>
            </a:r>
            <a:r>
              <a:rPr lang="en-US" sz="2400" b="1" dirty="0"/>
              <a:t>, </a:t>
            </a:r>
            <a:r>
              <a:rPr lang="en-US" sz="2400" b="1" dirty="0" err="1"/>
              <a:t>wisata</a:t>
            </a:r>
            <a:r>
              <a:rPr lang="en-US" sz="2400" b="1" dirty="0"/>
              <a:t>, </a:t>
            </a:r>
            <a:r>
              <a:rPr lang="en-US" sz="2400" b="1" dirty="0" err="1"/>
              <a:t>produk</a:t>
            </a:r>
            <a:r>
              <a:rPr lang="en-US" sz="2400" b="1" dirty="0"/>
              <a:t> </a:t>
            </a:r>
            <a:r>
              <a:rPr lang="en-US" sz="2400" b="1" dirty="0" err="1"/>
              <a:t>unggulan</a:t>
            </a:r>
            <a:r>
              <a:rPr lang="en-US" sz="2400" b="1" dirty="0"/>
              <a:t>, </a:t>
            </a:r>
            <a:r>
              <a:rPr lang="en-US" sz="2400" b="1" dirty="0" err="1"/>
              <a:t>dan</a:t>
            </a:r>
            <a:r>
              <a:rPr lang="en-US" sz="2400" b="1" dirty="0"/>
              <a:t> </a:t>
            </a:r>
            <a:r>
              <a:rPr lang="en-US" sz="2400" b="1" dirty="0" err="1"/>
              <a:t>potensi</a:t>
            </a:r>
            <a:r>
              <a:rPr lang="en-US" sz="2400" b="1" dirty="0"/>
              <a:t> </a:t>
            </a:r>
            <a:r>
              <a:rPr lang="en-US" sz="2400" b="1" dirty="0" err="1"/>
              <a:t>lokal</a:t>
            </a:r>
            <a:r>
              <a:rPr lang="en-US" sz="2400" b="1" dirty="0"/>
              <a:t>; </a:t>
            </a:r>
            <a:endParaRPr lang="id-ID" sz="2400" b="1" dirty="0"/>
          </a:p>
          <a:p>
            <a:pPr marL="1485900" lvl="4" indent="-342900">
              <a:buFont typeface="+mj-lt"/>
              <a:buAutoNum type="arabicPeriod"/>
            </a:pPr>
            <a:r>
              <a:rPr lang="id-ID" sz="2400" b="1" dirty="0" err="1"/>
              <a:t>H</a:t>
            </a:r>
            <a:r>
              <a:rPr lang="en-US" sz="2400" b="1" dirty="0" err="1"/>
              <a:t>iburan</a:t>
            </a:r>
            <a:r>
              <a:rPr lang="en-US" sz="2400" b="1" dirty="0"/>
              <a:t>;</a:t>
            </a:r>
            <a:endParaRPr lang="id-ID" sz="2400" b="1" dirty="0"/>
          </a:p>
          <a:p>
            <a:pPr marL="1485900" lvl="4" indent="-342900">
              <a:buFont typeface="+mj-lt"/>
              <a:buAutoNum type="arabicPeriod"/>
            </a:pPr>
            <a:r>
              <a:rPr lang="id-ID" sz="2400" b="1" dirty="0" err="1"/>
              <a:t>B</a:t>
            </a:r>
            <a:r>
              <a:rPr lang="en-US" sz="2400" b="1" dirty="0" err="1"/>
              <a:t>erita</a:t>
            </a:r>
            <a:r>
              <a:rPr lang="en-US" sz="2400" b="1" dirty="0"/>
              <a:t> </a:t>
            </a:r>
            <a:r>
              <a:rPr lang="id-ID" sz="2400" b="1" dirty="0"/>
              <a:t>D</a:t>
            </a:r>
            <a:r>
              <a:rPr lang="en-US" sz="2400" b="1" dirty="0" err="1"/>
              <a:t>aerah</a:t>
            </a:r>
            <a:r>
              <a:rPr lang="en-US" sz="2400" b="1" dirty="0"/>
              <a:t>;</a:t>
            </a:r>
            <a:endParaRPr lang="id-ID" sz="2400" b="1" dirty="0"/>
          </a:p>
          <a:p>
            <a:pPr marL="1485900" lvl="4" indent="-342900">
              <a:buFont typeface="+mj-lt"/>
              <a:buAutoNum type="arabicPeriod"/>
            </a:pPr>
            <a:r>
              <a:rPr lang="id-ID" sz="2400" b="1" dirty="0" err="1"/>
              <a:t>P</a:t>
            </a:r>
            <a:r>
              <a:rPr lang="en-US" sz="2400" b="1" dirty="0" err="1"/>
              <a:t>enyuluhan</a:t>
            </a:r>
            <a:r>
              <a:rPr lang="en-US" sz="2400" b="1" dirty="0"/>
              <a:t> agama </a:t>
            </a:r>
            <a:r>
              <a:rPr lang="en-US" sz="2400" b="1" dirty="0" err="1"/>
              <a:t>dan</a:t>
            </a:r>
            <a:r>
              <a:rPr lang="en-US" sz="2400" b="1" dirty="0"/>
              <a:t> </a:t>
            </a:r>
            <a:r>
              <a:rPr lang="en-US" sz="2400" b="1" dirty="0" err="1"/>
              <a:t>kepercayaan</a:t>
            </a:r>
            <a:r>
              <a:rPr lang="en-US" sz="2400" b="1" dirty="0"/>
              <a:t>;</a:t>
            </a:r>
            <a:endParaRPr lang="id-ID" sz="2400" b="1" dirty="0"/>
          </a:p>
          <a:p>
            <a:pPr marL="1485900" lvl="4" indent="-342900">
              <a:buFont typeface="+mj-lt"/>
              <a:buAutoNum type="arabicPeriod"/>
            </a:pPr>
            <a:r>
              <a:rPr lang="id-ID" sz="2400" b="1" dirty="0" err="1"/>
              <a:t>S</a:t>
            </a:r>
            <a:r>
              <a:rPr lang="en-US" sz="2400" b="1" dirty="0" err="1"/>
              <a:t>osialisasi</a:t>
            </a:r>
            <a:r>
              <a:rPr lang="en-US" sz="2400" b="1" dirty="0"/>
              <a:t> </a:t>
            </a:r>
            <a:r>
              <a:rPr lang="en-US" sz="2400" b="1" dirty="0" err="1"/>
              <a:t>kebijakan</a:t>
            </a:r>
            <a:r>
              <a:rPr lang="en-US" sz="2400" b="1" dirty="0"/>
              <a:t> </a:t>
            </a:r>
            <a:r>
              <a:rPr lang="en-US" sz="2400" b="1" dirty="0" err="1"/>
              <a:t>pembangunan</a:t>
            </a:r>
            <a:r>
              <a:rPr lang="en-US" sz="2400" b="1" dirty="0"/>
              <a:t> </a:t>
            </a:r>
            <a:r>
              <a:rPr lang="id-ID" sz="2400" b="1" dirty="0"/>
              <a:t>D</a:t>
            </a:r>
            <a:r>
              <a:rPr lang="en-US" sz="2400" b="1" dirty="0" err="1"/>
              <a:t>aerah</a:t>
            </a:r>
            <a:r>
              <a:rPr lang="en-US" sz="2400" b="1" dirty="0"/>
              <a:t> </a:t>
            </a:r>
            <a:r>
              <a:rPr lang="en-US" sz="2400" b="1" dirty="0" err="1"/>
              <a:t>dan</a:t>
            </a:r>
            <a:r>
              <a:rPr lang="en-US" sz="2400" b="1" dirty="0"/>
              <a:t> A</a:t>
            </a:r>
            <a:r>
              <a:rPr lang="id-ID" sz="2400" b="1" dirty="0"/>
              <a:t>nggaran </a:t>
            </a:r>
            <a:r>
              <a:rPr lang="en-US" sz="2400" b="1" dirty="0"/>
              <a:t>P</a:t>
            </a:r>
            <a:r>
              <a:rPr lang="id-ID" sz="2400" b="1" dirty="0"/>
              <a:t>endapatan dan </a:t>
            </a:r>
            <a:r>
              <a:rPr lang="en-US" sz="2400" b="1" dirty="0"/>
              <a:t>B</a:t>
            </a:r>
            <a:r>
              <a:rPr lang="id-ID" sz="2400" b="1" dirty="0"/>
              <a:t>elanja </a:t>
            </a:r>
            <a:r>
              <a:rPr lang="en-US" sz="2400" b="1" dirty="0"/>
              <a:t>D</a:t>
            </a:r>
            <a:r>
              <a:rPr lang="id-ID" sz="2400" b="1" dirty="0"/>
              <a:t>aerah</a:t>
            </a:r>
            <a:r>
              <a:rPr lang="en-US" sz="2400" b="1" dirty="0"/>
              <a:t>;</a:t>
            </a:r>
            <a:r>
              <a:rPr lang="id-ID" sz="2400" b="1" dirty="0"/>
              <a:t> dan</a:t>
            </a:r>
          </a:p>
          <a:p>
            <a:pPr marL="1485900" lvl="4" indent="-342900">
              <a:buFont typeface="+mj-lt"/>
              <a:buAutoNum type="arabicPeriod"/>
            </a:pPr>
            <a:r>
              <a:rPr lang="id-ID" sz="2400" b="1" dirty="0" err="1"/>
              <a:t>I</a:t>
            </a:r>
            <a:r>
              <a:rPr lang="en-US" sz="2400" b="1" dirty="0" err="1"/>
              <a:t>nformasi</a:t>
            </a:r>
            <a:r>
              <a:rPr lang="en-US" sz="2400" b="1" dirty="0"/>
              <a:t> </a:t>
            </a:r>
            <a:r>
              <a:rPr lang="en-US" sz="2400" b="1" dirty="0" err="1"/>
              <a:t>potensi</a:t>
            </a:r>
            <a:r>
              <a:rPr lang="en-US" sz="2400" b="1" dirty="0"/>
              <a:t> </a:t>
            </a:r>
            <a:r>
              <a:rPr lang="en-US" sz="2400" b="1" dirty="0" err="1"/>
              <a:t>bencana</a:t>
            </a:r>
            <a:r>
              <a:rPr lang="en-US" sz="2400" b="1" dirty="0"/>
              <a:t> </a:t>
            </a:r>
            <a:r>
              <a:rPr lang="en-US" sz="2400" b="1" dirty="0" err="1"/>
              <a:t>di</a:t>
            </a:r>
            <a:r>
              <a:rPr lang="en-US" sz="2400" b="1" dirty="0"/>
              <a:t> </a:t>
            </a:r>
            <a:r>
              <a:rPr lang="id-ID" sz="2400" b="1" dirty="0"/>
              <a:t>D</a:t>
            </a:r>
            <a:r>
              <a:rPr lang="en-US" sz="2400" b="1" dirty="0" err="1"/>
              <a:t>aerah</a:t>
            </a:r>
            <a:r>
              <a:rPr lang="en-US" sz="2400" b="1" dirty="0"/>
              <a:t>.</a:t>
            </a:r>
            <a:endParaRPr lang="id-ID" sz="2400" b="1" dirty="0"/>
          </a:p>
          <a:p>
            <a:endParaRPr lang="id-ID" dirty="0"/>
          </a:p>
        </p:txBody>
      </p:sp>
      <p:sp>
        <p:nvSpPr>
          <p:cNvPr id="3" name="Title 2"/>
          <p:cNvSpPr>
            <a:spLocks noGrp="1"/>
          </p:cNvSpPr>
          <p:nvPr>
            <p:ph type="title"/>
          </p:nvPr>
        </p:nvSpPr>
        <p:spPr>
          <a:xfrm>
            <a:off x="457200" y="274638"/>
            <a:ext cx="8229600" cy="796908"/>
          </a:xfrm>
        </p:spPr>
        <p:txBody>
          <a:bodyPr/>
          <a:lstStyle/>
          <a:p>
            <a:pPr algn="ctr"/>
            <a:r>
              <a:rPr lang="id-ID" dirty="0"/>
              <a:t>Program Siaran Lokal</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1183</Words>
  <Application>Microsoft Office PowerPoint</Application>
  <PresentationFormat>On-screen Show (4:3)</PresentationFormat>
  <Paragraphs>193</Paragraphs>
  <Slides>25</Slides>
  <Notes>1</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Office Theme</vt:lpstr>
      <vt:lpstr>Concourse</vt:lpstr>
      <vt:lpstr>Slide 1</vt:lpstr>
      <vt:lpstr>Visi dan Misi KPID DIY</vt:lpstr>
      <vt:lpstr>Dampak penyiaran</vt:lpstr>
      <vt:lpstr>Perlunya pengawasan Isi Siaran</vt:lpstr>
      <vt:lpstr>Per UU an Penyiaran</vt:lpstr>
      <vt:lpstr>Regulasi Penyiaran Daerah</vt:lpstr>
      <vt:lpstr>Penyiaran di Daerah Istimewa Yogyakarta</vt:lpstr>
      <vt:lpstr>Hal-hal yg diatur Perda  (Obyek &amp; fokusnya)</vt:lpstr>
      <vt:lpstr>Program Siaran Lokal</vt:lpstr>
      <vt:lpstr>Amanat Perda</vt:lpstr>
      <vt:lpstr>Pergub 37 Tahun 2017</vt:lpstr>
      <vt:lpstr>Lanjutan.....</vt:lpstr>
      <vt:lpstr>Pergub 38 Tahun 2017</vt:lpstr>
      <vt:lpstr>Lanjutan......</vt:lpstr>
      <vt:lpstr>Peran Stakeholder dlm pelaksanaan Perda Penyiaran</vt:lpstr>
      <vt:lpstr>Peran Lembaga Penyiaran</vt:lpstr>
      <vt:lpstr>Peran DPRD DIY</vt:lpstr>
      <vt:lpstr>Peran Pemda DIY</vt:lpstr>
      <vt:lpstr>Lanjutan...........</vt:lpstr>
      <vt:lpstr>Peran KPID DIY</vt:lpstr>
      <vt:lpstr>Peran Balmon DIY</vt:lpstr>
      <vt:lpstr>Peran Instansi Vertikal</vt:lpstr>
      <vt:lpstr>Peran Perguruan Tinggi</vt:lpstr>
      <vt:lpstr>Peran Masyarakat</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bappeda1</dc:creator>
  <cp:lastModifiedBy>laptop 11</cp:lastModifiedBy>
  <cp:revision>56</cp:revision>
  <cp:lastPrinted>2017-12-21T02:47:15Z</cp:lastPrinted>
  <dcterms:created xsi:type="dcterms:W3CDTF">2015-10-22T16:09:58Z</dcterms:created>
  <dcterms:modified xsi:type="dcterms:W3CDTF">2018-05-14T15:37:59Z</dcterms:modified>
</cp:coreProperties>
</file>